
<file path=[Content_Types].xml><?xml version="1.0" encoding="utf-8"?>
<Types xmlns="http://schemas.openxmlformats.org/package/2006/content-types">
  <Default Extension="jpg" ContentType="image/jpeg"/>
  <Default Extension="mov" ContentType="video/quicktime"/>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56" r:id="rId2"/>
    <p:sldId id="727" r:id="rId3"/>
    <p:sldId id="728" r:id="rId4"/>
    <p:sldId id="257" r:id="rId5"/>
    <p:sldId id="678" r:id="rId6"/>
    <p:sldId id="313" r:id="rId7"/>
    <p:sldId id="308" r:id="rId8"/>
    <p:sldId id="314" r:id="rId9"/>
    <p:sldId id="699" r:id="rId10"/>
    <p:sldId id="261" r:id="rId11"/>
    <p:sldId id="262" r:id="rId12"/>
    <p:sldId id="280" r:id="rId13"/>
    <p:sldId id="268" r:id="rId14"/>
    <p:sldId id="272" r:id="rId15"/>
    <p:sldId id="729" r:id="rId16"/>
    <p:sldId id="706" r:id="rId17"/>
    <p:sldId id="705" r:id="rId18"/>
    <p:sldId id="265" r:id="rId19"/>
    <p:sldId id="263" r:id="rId20"/>
    <p:sldId id="264" r:id="rId21"/>
    <p:sldId id="710" r:id="rId22"/>
    <p:sldId id="714" r:id="rId23"/>
    <p:sldId id="715" r:id="rId24"/>
    <p:sldId id="716" r:id="rId25"/>
    <p:sldId id="717" r:id="rId26"/>
    <p:sldId id="718" r:id="rId27"/>
    <p:sldId id="700" r:id="rId28"/>
    <p:sldId id="707" r:id="rId29"/>
    <p:sldId id="708" r:id="rId30"/>
    <p:sldId id="719" r:id="rId31"/>
    <p:sldId id="720" r:id="rId32"/>
    <p:sldId id="673" r:id="rId33"/>
    <p:sldId id="674" r:id="rId34"/>
    <p:sldId id="675" r:id="rId35"/>
    <p:sldId id="709" r:id="rId36"/>
    <p:sldId id="721" r:id="rId37"/>
    <p:sldId id="271" r:id="rId38"/>
    <p:sldId id="293" r:id="rId39"/>
    <p:sldId id="292" r:id="rId40"/>
    <p:sldId id="294" r:id="rId41"/>
    <p:sldId id="725" r:id="rId42"/>
    <p:sldId id="731" r:id="rId43"/>
    <p:sldId id="730" r:id="rId44"/>
    <p:sldId id="723" r:id="rId45"/>
    <p:sldId id="724" r:id="rId46"/>
    <p:sldId id="712" r:id="rId47"/>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8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9012"/>
    <p:restoredTop sz="75290"/>
  </p:normalViewPr>
  <p:slideViewPr>
    <p:cSldViewPr snapToGrid="0" snapToObjects="1" showGuides="1">
      <p:cViewPr varScale="1">
        <p:scale>
          <a:sx n="112" d="100"/>
          <a:sy n="112" d="100"/>
        </p:scale>
        <p:origin x="456" y="192"/>
      </p:cViewPr>
      <p:guideLst>
        <p:guide orient="horz" pos="2160"/>
        <p:guide pos="824"/>
      </p:guideLst>
    </p:cSldViewPr>
  </p:slideViewPr>
  <p:notesTextViewPr>
    <p:cViewPr>
      <p:scale>
        <a:sx n="1" d="1"/>
        <a:sy n="1" d="1"/>
      </p:scale>
      <p:origin x="0" y="0"/>
    </p:cViewPr>
  </p:notesTextViewPr>
  <p:sorterViewPr>
    <p:cViewPr>
      <p:scale>
        <a:sx n="65" d="100"/>
        <a:sy n="6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BBF4A1-4C81-FB4E-AA41-D057015E3689}" type="datetimeFigureOut">
              <a:rPr lang="nl-NL" smtClean="0"/>
              <a:t>15-10-2019</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3090FD-EF39-A04E-A222-3D64A53B1CE5}" type="slidenum">
              <a:rPr lang="nl-NL" smtClean="0"/>
              <a:t>‹nr.›</a:t>
            </a:fld>
            <a:endParaRPr lang="nl-NL"/>
          </a:p>
        </p:txBody>
      </p:sp>
    </p:spTree>
    <p:extLst>
      <p:ext uri="{BB962C8B-B14F-4D97-AF65-F5344CB8AC3E}">
        <p14:creationId xmlns:p14="http://schemas.microsoft.com/office/powerpoint/2010/main" val="17977615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433090FD-EF39-A04E-A222-3D64A53B1CE5}" type="slidenum">
              <a:rPr lang="nl-NL" smtClean="0"/>
              <a:t>6</a:t>
            </a:fld>
            <a:endParaRPr lang="nl-NL"/>
          </a:p>
        </p:txBody>
      </p:sp>
    </p:spTree>
    <p:extLst>
      <p:ext uri="{BB962C8B-B14F-4D97-AF65-F5344CB8AC3E}">
        <p14:creationId xmlns:p14="http://schemas.microsoft.com/office/powerpoint/2010/main" val="28678595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Het vergelijken van interpretaties en voorziening die helpen bij het ondersteunen van meningsverschillen bieden mogelijkheden voor het stroomlijnen van bezwaar- en beroepsprocedures.</a:t>
            </a:r>
          </a:p>
          <a:p>
            <a:endParaRPr lang="nl-NL" dirty="0"/>
          </a:p>
          <a:p>
            <a:r>
              <a:rPr lang="nl-NL" dirty="0"/>
              <a:t>Maar ook om de uitkomsten van bezwaar- en beroepsprocedures te verwerken in de specificaties van INDiGO, en werkinstructies. </a:t>
            </a:r>
          </a:p>
          <a:p>
            <a:endParaRPr lang="nl-NL" dirty="0"/>
          </a:p>
          <a:p>
            <a:endParaRPr lang="nl-NL" dirty="0"/>
          </a:p>
        </p:txBody>
      </p:sp>
      <p:sp>
        <p:nvSpPr>
          <p:cNvPr id="4" name="Tijdelijke aanduiding voor dianummer 3"/>
          <p:cNvSpPr>
            <a:spLocks noGrp="1"/>
          </p:cNvSpPr>
          <p:nvPr>
            <p:ph type="sldNum" sz="quarter" idx="5"/>
          </p:nvPr>
        </p:nvSpPr>
        <p:spPr/>
        <p:txBody>
          <a:bodyPr/>
          <a:lstStyle/>
          <a:p>
            <a:fld id="{433090FD-EF39-A04E-A222-3D64A53B1CE5}" type="slidenum">
              <a:rPr lang="nl-NL" smtClean="0"/>
              <a:t>24</a:t>
            </a:fld>
            <a:endParaRPr lang="nl-NL"/>
          </a:p>
        </p:txBody>
      </p:sp>
    </p:spTree>
    <p:extLst>
      <p:ext uri="{BB962C8B-B14F-4D97-AF65-F5344CB8AC3E}">
        <p14:creationId xmlns:p14="http://schemas.microsoft.com/office/powerpoint/2010/main" val="281885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Het vergelijken van interpretaties en voorziening die helpen bij het ondersteunen van meningsverschillen bieden mogelijkheden voor het stroomlijnen van bezwaar- en beroepsprocedures.</a:t>
            </a:r>
          </a:p>
          <a:p>
            <a:endParaRPr lang="nl-NL" dirty="0"/>
          </a:p>
          <a:p>
            <a:r>
              <a:rPr lang="nl-NL" dirty="0"/>
              <a:t>Maar ook om de uitkomsten van bezwaar- en beroepsprocedures te verwerken in de specificaties van INDiGO, en werkinstructies. </a:t>
            </a:r>
          </a:p>
          <a:p>
            <a:endParaRPr lang="nl-NL" dirty="0"/>
          </a:p>
          <a:p>
            <a:endParaRPr lang="nl-NL" dirty="0"/>
          </a:p>
        </p:txBody>
      </p:sp>
      <p:sp>
        <p:nvSpPr>
          <p:cNvPr id="4" name="Tijdelijke aanduiding voor dianummer 3"/>
          <p:cNvSpPr>
            <a:spLocks noGrp="1"/>
          </p:cNvSpPr>
          <p:nvPr>
            <p:ph type="sldNum" sz="quarter" idx="5"/>
          </p:nvPr>
        </p:nvSpPr>
        <p:spPr/>
        <p:txBody>
          <a:bodyPr/>
          <a:lstStyle/>
          <a:p>
            <a:fld id="{433090FD-EF39-A04E-A222-3D64A53B1CE5}" type="slidenum">
              <a:rPr lang="nl-NL" smtClean="0"/>
              <a:t>25</a:t>
            </a:fld>
            <a:endParaRPr lang="nl-NL"/>
          </a:p>
        </p:txBody>
      </p:sp>
    </p:spTree>
    <p:extLst>
      <p:ext uri="{BB962C8B-B14F-4D97-AF65-F5344CB8AC3E}">
        <p14:creationId xmlns:p14="http://schemas.microsoft.com/office/powerpoint/2010/main" val="22547304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Het vergelijken van interpretaties en voorziening die helpen bij het ondersteunen van meningsverschillen bieden mogelijkheden voor het stroomlijnen van bezwaar- en beroepsprocedures.</a:t>
            </a:r>
          </a:p>
          <a:p>
            <a:endParaRPr lang="nl-NL" dirty="0"/>
          </a:p>
          <a:p>
            <a:r>
              <a:rPr lang="nl-NL" dirty="0"/>
              <a:t>Maar ook om de uitkomsten van bezwaar- en beroepsprocedures te verwerken in de specificaties van INDiGO, en werkinstructies. </a:t>
            </a:r>
          </a:p>
          <a:p>
            <a:endParaRPr lang="nl-NL" dirty="0"/>
          </a:p>
          <a:p>
            <a:endParaRPr lang="nl-NL" dirty="0"/>
          </a:p>
          <a:p>
            <a:endParaRPr lang="nl-NL" dirty="0"/>
          </a:p>
          <a:p>
            <a:endParaRPr lang="nl-NL" dirty="0"/>
          </a:p>
        </p:txBody>
      </p:sp>
      <p:sp>
        <p:nvSpPr>
          <p:cNvPr id="4" name="Tijdelijke aanduiding voor dianummer 3"/>
          <p:cNvSpPr>
            <a:spLocks noGrp="1"/>
          </p:cNvSpPr>
          <p:nvPr>
            <p:ph type="sldNum" sz="quarter" idx="5"/>
          </p:nvPr>
        </p:nvSpPr>
        <p:spPr/>
        <p:txBody>
          <a:bodyPr/>
          <a:lstStyle/>
          <a:p>
            <a:fld id="{433090FD-EF39-A04E-A222-3D64A53B1CE5}" type="slidenum">
              <a:rPr lang="nl-NL" smtClean="0"/>
              <a:t>26</a:t>
            </a:fld>
            <a:endParaRPr lang="nl-NL"/>
          </a:p>
        </p:txBody>
      </p:sp>
    </p:spTree>
    <p:extLst>
      <p:ext uri="{BB962C8B-B14F-4D97-AF65-F5344CB8AC3E}">
        <p14:creationId xmlns:p14="http://schemas.microsoft.com/office/powerpoint/2010/main" val="2393083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&lt;&lt;&gt;&gt; = handeling</a:t>
            </a:r>
          </a:p>
          <a:p>
            <a:r>
              <a:rPr lang="nl-NL" dirty="0"/>
              <a:t>[] = feit</a:t>
            </a:r>
          </a:p>
          <a:p>
            <a:endParaRPr lang="nl-NL" dirty="0"/>
          </a:p>
          <a:p>
            <a:r>
              <a:rPr lang="nl-NL" dirty="0" err="1"/>
              <a:t>Rule</a:t>
            </a:r>
            <a:r>
              <a:rPr lang="nl-NL" dirty="0"/>
              <a:t> 216</a:t>
            </a:r>
          </a:p>
          <a:p>
            <a:r>
              <a:rPr lang="nl-NL" sz="1200" kern="1200" dirty="0">
                <a:solidFill>
                  <a:schemeClr val="tx1"/>
                </a:solidFill>
                <a:effectLst/>
                <a:latin typeface="+mn-lt"/>
                <a:ea typeface="+mn-ea"/>
                <a:cs typeface="+mn-cs"/>
              </a:rPr>
              <a:t>1. The Referee is </a:t>
            </a:r>
            <a:r>
              <a:rPr lang="nl-NL" sz="1200" kern="1200" dirty="0" err="1">
                <a:solidFill>
                  <a:schemeClr val="tx1"/>
                </a:solidFill>
                <a:effectLst/>
                <a:latin typeface="+mn-lt"/>
                <a:ea typeface="+mn-ea"/>
                <a:cs typeface="+mn-cs"/>
              </a:rPr>
              <a:t>responsible</a:t>
            </a:r>
            <a:r>
              <a:rPr lang="nl-NL" sz="1200" kern="1200" dirty="0">
                <a:solidFill>
                  <a:schemeClr val="tx1"/>
                </a:solidFill>
                <a:effectLst/>
                <a:latin typeface="+mn-lt"/>
                <a:ea typeface="+mn-ea"/>
                <a:cs typeface="+mn-cs"/>
              </a:rPr>
              <a:t> for: </a:t>
            </a:r>
          </a:p>
          <a:p>
            <a:r>
              <a:rPr lang="nl-NL" sz="1200" kern="1200" dirty="0">
                <a:solidFill>
                  <a:schemeClr val="tx1"/>
                </a:solidFill>
                <a:effectLst/>
                <a:latin typeface="+mn-lt"/>
                <a:ea typeface="+mn-ea"/>
                <a:cs typeface="+mn-cs"/>
              </a:rPr>
              <a:t>a) </a:t>
            </a:r>
            <a:r>
              <a:rPr lang="nl-NL" sz="1200" kern="1200" dirty="0" err="1">
                <a:solidFill>
                  <a:schemeClr val="tx1"/>
                </a:solidFill>
                <a:effectLst/>
                <a:latin typeface="+mn-lt"/>
                <a:ea typeface="+mn-ea"/>
                <a:cs typeface="+mn-cs"/>
              </a:rPr>
              <a:t>checking</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eligibility</a:t>
            </a:r>
            <a:r>
              <a:rPr lang="nl-NL" sz="1200" kern="1200" dirty="0">
                <a:solidFill>
                  <a:schemeClr val="tx1"/>
                </a:solidFill>
                <a:effectLst/>
                <a:latin typeface="+mn-lt"/>
                <a:ea typeface="+mn-ea"/>
                <a:cs typeface="+mn-cs"/>
              </a:rPr>
              <a:t> of Officials </a:t>
            </a:r>
            <a:r>
              <a:rPr lang="nl-NL" sz="1200" kern="1200" dirty="0" err="1">
                <a:solidFill>
                  <a:schemeClr val="tx1"/>
                </a:solidFill>
                <a:effectLst/>
                <a:latin typeface="+mn-lt"/>
                <a:ea typeface="+mn-ea"/>
                <a:cs typeface="+mn-cs"/>
              </a:rPr>
              <a:t>and</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Competitors</a:t>
            </a:r>
            <a:r>
              <a:rPr lang="nl-NL" sz="1200" kern="1200" dirty="0">
                <a:solidFill>
                  <a:schemeClr val="tx1"/>
                </a:solidFill>
                <a:effectLst/>
                <a:latin typeface="+mn-lt"/>
                <a:ea typeface="+mn-ea"/>
                <a:cs typeface="+mn-cs"/>
              </a:rPr>
              <a:t>; </a:t>
            </a:r>
          </a:p>
          <a:p>
            <a:r>
              <a:rPr lang="nl-NL" sz="1200" kern="1200" dirty="0">
                <a:solidFill>
                  <a:schemeClr val="tx1"/>
                </a:solidFill>
                <a:effectLst/>
                <a:latin typeface="+mn-lt"/>
                <a:ea typeface="+mn-ea"/>
                <a:cs typeface="+mn-cs"/>
              </a:rPr>
              <a:t>b) </a:t>
            </a:r>
            <a:r>
              <a:rPr lang="nl-NL" sz="1200" kern="1200" dirty="0" err="1">
                <a:solidFill>
                  <a:schemeClr val="tx1"/>
                </a:solidFill>
                <a:effectLst/>
                <a:latin typeface="+mn-lt"/>
                <a:ea typeface="+mn-ea"/>
                <a:cs typeface="+mn-cs"/>
              </a:rPr>
              <a:t>drawing</a:t>
            </a:r>
            <a:r>
              <a:rPr lang="nl-NL" sz="1200" kern="1200" dirty="0">
                <a:solidFill>
                  <a:schemeClr val="tx1"/>
                </a:solidFill>
                <a:effectLst/>
                <a:latin typeface="+mn-lt"/>
                <a:ea typeface="+mn-ea"/>
                <a:cs typeface="+mn-cs"/>
              </a:rPr>
              <a:t> or </a:t>
            </a:r>
            <a:r>
              <a:rPr lang="nl-NL" sz="1200" kern="1200" dirty="0" err="1">
                <a:solidFill>
                  <a:schemeClr val="tx1"/>
                </a:solidFill>
                <a:effectLst/>
                <a:latin typeface="+mn-lt"/>
                <a:ea typeface="+mn-ea"/>
                <a:cs typeface="+mn-cs"/>
              </a:rPr>
              <a:t>arranging</a:t>
            </a:r>
            <a:r>
              <a:rPr lang="nl-NL" sz="1200" kern="1200" dirty="0">
                <a:solidFill>
                  <a:schemeClr val="tx1"/>
                </a:solidFill>
                <a:effectLst/>
                <a:latin typeface="+mn-lt"/>
                <a:ea typeface="+mn-ea"/>
                <a:cs typeface="+mn-cs"/>
              </a:rPr>
              <a:t> pairs, in </a:t>
            </a:r>
            <a:r>
              <a:rPr lang="nl-NL" sz="1200" kern="1200" dirty="0" err="1">
                <a:solidFill>
                  <a:schemeClr val="tx1"/>
                </a:solidFill>
                <a:effectLst/>
                <a:latin typeface="+mn-lt"/>
                <a:ea typeface="+mn-ea"/>
                <a:cs typeface="+mn-cs"/>
              </a:rPr>
              <a:t>accordance</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with</a:t>
            </a:r>
            <a:r>
              <a:rPr lang="nl-NL" sz="1200" kern="1200" dirty="0">
                <a:solidFill>
                  <a:schemeClr val="tx1"/>
                </a:solidFill>
                <a:effectLst/>
                <a:latin typeface="+mn-lt"/>
                <a:ea typeface="+mn-ea"/>
                <a:cs typeface="+mn-cs"/>
              </a:rPr>
              <a:t> Rules 239 </a:t>
            </a:r>
            <a:r>
              <a:rPr lang="nl-NL" sz="1200" kern="1200" dirty="0" err="1">
                <a:solidFill>
                  <a:schemeClr val="tx1"/>
                </a:solidFill>
                <a:effectLst/>
                <a:latin typeface="+mn-lt"/>
                <a:ea typeface="+mn-ea"/>
                <a:cs typeface="+mn-cs"/>
              </a:rPr>
              <a:t>to</a:t>
            </a:r>
            <a:r>
              <a:rPr lang="nl-NL" sz="1200" kern="1200" dirty="0">
                <a:solidFill>
                  <a:schemeClr val="tx1"/>
                </a:solidFill>
                <a:effectLst/>
                <a:latin typeface="+mn-lt"/>
                <a:ea typeface="+mn-ea"/>
                <a:cs typeface="+mn-cs"/>
              </a:rPr>
              <a:t> 244; </a:t>
            </a:r>
          </a:p>
          <a:p>
            <a:r>
              <a:rPr lang="nl-NL" sz="1200" kern="1200" dirty="0">
                <a:solidFill>
                  <a:schemeClr val="tx1"/>
                </a:solidFill>
                <a:effectLst/>
                <a:latin typeface="+mn-lt"/>
                <a:ea typeface="+mn-ea"/>
                <a:cs typeface="+mn-cs"/>
              </a:rPr>
              <a:t>c) </a:t>
            </a:r>
            <a:r>
              <a:rPr lang="nl-NL" sz="1200" kern="1200" dirty="0" err="1">
                <a:solidFill>
                  <a:schemeClr val="tx1"/>
                </a:solidFill>
                <a:effectLst/>
                <a:latin typeface="+mn-lt"/>
                <a:ea typeface="+mn-ea"/>
                <a:cs typeface="+mn-cs"/>
              </a:rPr>
              <a:t>adjusting</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and</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rearranging</a:t>
            </a:r>
            <a:r>
              <a:rPr lang="nl-NL" sz="1200" kern="1200" dirty="0">
                <a:solidFill>
                  <a:schemeClr val="tx1"/>
                </a:solidFill>
                <a:effectLst/>
                <a:latin typeface="+mn-lt"/>
                <a:ea typeface="+mn-ea"/>
                <a:cs typeface="+mn-cs"/>
              </a:rPr>
              <a:t> pairs, </a:t>
            </a:r>
            <a:r>
              <a:rPr lang="nl-NL" sz="1200" kern="1200" dirty="0" err="1">
                <a:solidFill>
                  <a:schemeClr val="tx1"/>
                </a:solidFill>
                <a:effectLst/>
                <a:latin typeface="+mn-lt"/>
                <a:ea typeface="+mn-ea"/>
                <a:cs typeface="+mn-cs"/>
              </a:rPr>
              <a:t>according</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to</a:t>
            </a:r>
            <a:r>
              <a:rPr lang="nl-NL" sz="1200" kern="1200" dirty="0">
                <a:solidFill>
                  <a:schemeClr val="tx1"/>
                </a:solidFill>
                <a:effectLst/>
                <a:latin typeface="+mn-lt"/>
                <a:ea typeface="+mn-ea"/>
                <a:cs typeface="+mn-cs"/>
              </a:rPr>
              <a:t> Rules 245 </a:t>
            </a:r>
            <a:r>
              <a:rPr lang="nl-NL" sz="1200" kern="1200" dirty="0" err="1">
                <a:solidFill>
                  <a:schemeClr val="tx1"/>
                </a:solidFill>
                <a:effectLst/>
                <a:latin typeface="+mn-lt"/>
                <a:ea typeface="+mn-ea"/>
                <a:cs typeface="+mn-cs"/>
              </a:rPr>
              <a:t>and</a:t>
            </a:r>
            <a:r>
              <a:rPr lang="nl-NL" sz="1200" kern="1200" dirty="0">
                <a:solidFill>
                  <a:schemeClr val="tx1"/>
                </a:solidFill>
                <a:effectLst/>
                <a:latin typeface="+mn-lt"/>
                <a:ea typeface="+mn-ea"/>
                <a:cs typeface="+mn-cs"/>
              </a:rPr>
              <a:t> 246; </a:t>
            </a:r>
          </a:p>
          <a:p>
            <a:r>
              <a:rPr lang="nl-NL" sz="1200" kern="1200" dirty="0">
                <a:solidFill>
                  <a:schemeClr val="tx1"/>
                </a:solidFill>
                <a:effectLst/>
                <a:latin typeface="+mn-lt"/>
                <a:ea typeface="+mn-ea"/>
                <a:cs typeface="+mn-cs"/>
              </a:rPr>
              <a:t>d) </a:t>
            </a:r>
            <a:r>
              <a:rPr lang="nl-NL" sz="1200" kern="1200" dirty="0" err="1">
                <a:solidFill>
                  <a:schemeClr val="tx1"/>
                </a:solidFill>
                <a:effectLst/>
                <a:latin typeface="+mn-lt"/>
                <a:ea typeface="+mn-ea"/>
                <a:cs typeface="+mn-cs"/>
              </a:rPr>
              <a:t>seeing</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that</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all</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applicable</a:t>
            </a:r>
            <a:r>
              <a:rPr lang="nl-NL" sz="1200" kern="1200" dirty="0">
                <a:solidFill>
                  <a:schemeClr val="tx1"/>
                </a:solidFill>
                <a:effectLst/>
                <a:latin typeface="+mn-lt"/>
                <a:ea typeface="+mn-ea"/>
                <a:cs typeface="+mn-cs"/>
              </a:rPr>
              <a:t> Rules </a:t>
            </a:r>
            <a:r>
              <a:rPr lang="nl-NL" sz="1200" kern="1200" dirty="0" err="1">
                <a:solidFill>
                  <a:schemeClr val="tx1"/>
                </a:solidFill>
                <a:effectLst/>
                <a:latin typeface="+mn-lt"/>
                <a:ea typeface="+mn-ea"/>
                <a:cs typeface="+mn-cs"/>
              </a:rPr>
              <a:t>be</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observed</a:t>
            </a:r>
            <a:r>
              <a:rPr lang="nl-NL" sz="1200" kern="1200" dirty="0">
                <a:solidFill>
                  <a:schemeClr val="tx1"/>
                </a:solidFill>
                <a:effectLst/>
                <a:latin typeface="+mn-lt"/>
                <a:ea typeface="+mn-ea"/>
                <a:cs typeface="+mn-cs"/>
              </a:rPr>
              <a:t> for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competition</a:t>
            </a:r>
            <a:r>
              <a:rPr lang="nl-NL" sz="1200" kern="1200" dirty="0">
                <a:solidFill>
                  <a:schemeClr val="tx1"/>
                </a:solidFill>
                <a:effectLst/>
                <a:latin typeface="+mn-lt"/>
                <a:ea typeface="+mn-ea"/>
                <a:cs typeface="+mn-cs"/>
              </a:rPr>
              <a:t>; </a:t>
            </a:r>
          </a:p>
          <a:p>
            <a:r>
              <a:rPr lang="nl-NL" sz="1200" kern="1200" dirty="0">
                <a:solidFill>
                  <a:schemeClr val="tx1"/>
                </a:solidFill>
                <a:effectLst/>
                <a:latin typeface="+mn-lt"/>
                <a:ea typeface="+mn-ea"/>
                <a:cs typeface="+mn-cs"/>
              </a:rPr>
              <a:t>e) </a:t>
            </a:r>
            <a:r>
              <a:rPr lang="nl-NL" sz="1200" kern="1200" dirty="0" err="1">
                <a:solidFill>
                  <a:schemeClr val="tx1"/>
                </a:solidFill>
                <a:effectLst/>
                <a:latin typeface="+mn-lt"/>
                <a:ea typeface="+mn-ea"/>
                <a:cs typeface="+mn-cs"/>
              </a:rPr>
              <a:t>taking</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all</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decisions</a:t>
            </a:r>
            <a:r>
              <a:rPr lang="nl-NL" sz="1200" kern="1200" dirty="0">
                <a:solidFill>
                  <a:schemeClr val="tx1"/>
                </a:solidFill>
                <a:effectLst/>
                <a:latin typeface="+mn-lt"/>
                <a:ea typeface="+mn-ea"/>
                <a:cs typeface="+mn-cs"/>
              </a:rPr>
              <a:t> on </a:t>
            </a:r>
            <a:r>
              <a:rPr lang="nl-NL" sz="1200" kern="1200" dirty="0" err="1">
                <a:solidFill>
                  <a:schemeClr val="tx1"/>
                </a:solidFill>
                <a:effectLst/>
                <a:latin typeface="+mn-lt"/>
                <a:ea typeface="+mn-ea"/>
                <a:cs typeface="+mn-cs"/>
              </a:rPr>
              <a:t>disqualification</a:t>
            </a:r>
            <a:r>
              <a:rPr lang="nl-NL" sz="1200" kern="1200" dirty="0">
                <a:solidFill>
                  <a:schemeClr val="tx1"/>
                </a:solidFill>
                <a:effectLst/>
                <a:latin typeface="+mn-lt"/>
                <a:ea typeface="+mn-ea"/>
                <a:cs typeface="+mn-cs"/>
              </a:rPr>
              <a:t> of </a:t>
            </a:r>
            <a:r>
              <a:rPr lang="nl-NL" sz="1200" kern="1200" dirty="0" err="1">
                <a:solidFill>
                  <a:schemeClr val="tx1"/>
                </a:solidFill>
                <a:effectLst/>
                <a:latin typeface="+mn-lt"/>
                <a:ea typeface="+mn-ea"/>
                <a:cs typeface="+mn-cs"/>
              </a:rPr>
              <a:t>Competitors</a:t>
            </a:r>
            <a:r>
              <a:rPr lang="nl-NL" sz="1200" kern="1200" dirty="0">
                <a:solidFill>
                  <a:schemeClr val="tx1"/>
                </a:solidFill>
                <a:effectLst/>
                <a:latin typeface="+mn-lt"/>
                <a:ea typeface="+mn-ea"/>
                <a:cs typeface="+mn-cs"/>
              </a:rPr>
              <a:t> in case of </a:t>
            </a:r>
            <a:r>
              <a:rPr lang="nl-NL" sz="1200" kern="1200" dirty="0" err="1">
                <a:solidFill>
                  <a:schemeClr val="tx1"/>
                </a:solidFill>
                <a:effectLst/>
                <a:latin typeface="+mn-lt"/>
                <a:ea typeface="+mn-ea"/>
                <a:cs typeface="+mn-cs"/>
              </a:rPr>
              <a:t>violation</a:t>
            </a:r>
            <a:r>
              <a:rPr lang="nl-NL" sz="1200" kern="1200" dirty="0">
                <a:solidFill>
                  <a:schemeClr val="tx1"/>
                </a:solidFill>
                <a:effectLst/>
                <a:latin typeface="+mn-lt"/>
                <a:ea typeface="+mn-ea"/>
                <a:cs typeface="+mn-cs"/>
              </a:rPr>
              <a:t> of ISU Special </a:t>
            </a:r>
            <a:r>
              <a:rPr lang="nl-NL" sz="1200" kern="1200" dirty="0" err="1">
                <a:solidFill>
                  <a:schemeClr val="tx1"/>
                </a:solidFill>
                <a:effectLst/>
                <a:latin typeface="+mn-lt"/>
                <a:ea typeface="+mn-ea"/>
                <a:cs typeface="+mn-cs"/>
              </a:rPr>
              <a:t>Regulations</a:t>
            </a:r>
            <a:r>
              <a:rPr lang="nl-NL" sz="1200" kern="1200" dirty="0">
                <a:solidFill>
                  <a:schemeClr val="tx1"/>
                </a:solidFill>
                <a:effectLst/>
                <a:latin typeface="+mn-lt"/>
                <a:ea typeface="+mn-ea"/>
                <a:cs typeface="+mn-cs"/>
              </a:rPr>
              <a:t> or Technical Rules for Speed Skating, </a:t>
            </a:r>
            <a:r>
              <a:rPr lang="nl-NL" sz="1200" kern="1200" dirty="0" err="1">
                <a:solidFill>
                  <a:schemeClr val="tx1"/>
                </a:solidFill>
                <a:effectLst/>
                <a:latin typeface="+mn-lt"/>
                <a:ea typeface="+mn-ea"/>
                <a:cs typeface="+mn-cs"/>
              </a:rPr>
              <a:t>except</a:t>
            </a:r>
            <a:r>
              <a:rPr lang="nl-NL" sz="1200" kern="1200" dirty="0">
                <a:solidFill>
                  <a:schemeClr val="tx1"/>
                </a:solidFill>
                <a:effectLst/>
                <a:latin typeface="+mn-lt"/>
                <a:ea typeface="+mn-ea"/>
                <a:cs typeface="+mn-cs"/>
              </a:rPr>
              <a:t> for </a:t>
            </a:r>
            <a:r>
              <a:rPr lang="nl-NL" sz="1200" kern="1200" dirty="0" err="1">
                <a:solidFill>
                  <a:schemeClr val="tx1"/>
                </a:solidFill>
                <a:effectLst/>
                <a:latin typeface="+mn-lt"/>
                <a:ea typeface="+mn-ea"/>
                <a:cs typeface="+mn-cs"/>
              </a:rPr>
              <a:t>those</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matters</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related</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to</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starting</a:t>
            </a:r>
            <a:r>
              <a:rPr lang="nl-NL" sz="1200" kern="1200" dirty="0">
                <a:solidFill>
                  <a:schemeClr val="tx1"/>
                </a:solidFill>
                <a:effectLst/>
                <a:latin typeface="+mn-lt"/>
                <a:ea typeface="+mn-ea"/>
                <a:cs typeface="+mn-cs"/>
              </a:rPr>
              <a:t> procedure, </a:t>
            </a:r>
            <a:r>
              <a:rPr lang="nl-NL" sz="1200" kern="1200" dirty="0" err="1">
                <a:solidFill>
                  <a:schemeClr val="tx1"/>
                </a:solidFill>
                <a:effectLst/>
                <a:latin typeface="+mn-lt"/>
                <a:ea typeface="+mn-ea"/>
                <a:cs typeface="+mn-cs"/>
              </a:rPr>
              <a:t>which</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belong</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to</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powers</a:t>
            </a:r>
            <a:r>
              <a:rPr lang="nl-NL" sz="1200" kern="1200" dirty="0">
                <a:solidFill>
                  <a:schemeClr val="tx1"/>
                </a:solidFill>
                <a:effectLst/>
                <a:latin typeface="+mn-lt"/>
                <a:ea typeface="+mn-ea"/>
                <a:cs typeface="+mn-cs"/>
              </a:rPr>
              <a:t> of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Starter (</a:t>
            </a:r>
            <a:r>
              <a:rPr lang="nl-NL" sz="1200" kern="1200" dirty="0" err="1">
                <a:solidFill>
                  <a:schemeClr val="tx1"/>
                </a:solidFill>
                <a:effectLst/>
                <a:latin typeface="+mn-lt"/>
                <a:ea typeface="+mn-ea"/>
                <a:cs typeface="+mn-cs"/>
              </a:rPr>
              <a:t>see</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Rule</a:t>
            </a:r>
            <a:r>
              <a:rPr lang="nl-NL" sz="1200" kern="1200" dirty="0">
                <a:solidFill>
                  <a:schemeClr val="tx1"/>
                </a:solidFill>
                <a:effectLst/>
                <a:latin typeface="+mn-lt"/>
                <a:ea typeface="+mn-ea"/>
                <a:cs typeface="+mn-cs"/>
              </a:rPr>
              <a:t> 217); </a:t>
            </a:r>
          </a:p>
          <a:p>
            <a:endParaRPr lang="nl-NL" dirty="0"/>
          </a:p>
        </p:txBody>
      </p:sp>
      <p:sp>
        <p:nvSpPr>
          <p:cNvPr id="4" name="Tijdelijke aanduiding voor dianummer 3"/>
          <p:cNvSpPr>
            <a:spLocks noGrp="1"/>
          </p:cNvSpPr>
          <p:nvPr>
            <p:ph type="sldNum" sz="quarter" idx="10"/>
          </p:nvPr>
        </p:nvSpPr>
        <p:spPr/>
        <p:txBody>
          <a:bodyPr/>
          <a:lstStyle/>
          <a:p>
            <a:fld id="{0C7EFBA5-2393-0E48-8ACA-8C5496B4AE93}" type="slidenum">
              <a:rPr lang="nl-NL" smtClean="0"/>
              <a:t>28</a:t>
            </a:fld>
            <a:endParaRPr lang="nl-NL"/>
          </a:p>
        </p:txBody>
      </p:sp>
    </p:spTree>
    <p:extLst>
      <p:ext uri="{BB962C8B-B14F-4D97-AF65-F5344CB8AC3E}">
        <p14:creationId xmlns:p14="http://schemas.microsoft.com/office/powerpoint/2010/main" val="357076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 = feit</a:t>
            </a:r>
          </a:p>
        </p:txBody>
      </p:sp>
      <p:sp>
        <p:nvSpPr>
          <p:cNvPr id="4" name="Tijdelijke aanduiding voor dianummer 3"/>
          <p:cNvSpPr>
            <a:spLocks noGrp="1"/>
          </p:cNvSpPr>
          <p:nvPr>
            <p:ph type="sldNum" sz="quarter" idx="10"/>
          </p:nvPr>
        </p:nvSpPr>
        <p:spPr/>
        <p:txBody>
          <a:bodyPr/>
          <a:lstStyle/>
          <a:p>
            <a:fld id="{4C2F9491-C8C8-4748-8E55-5F82BB8278DC}" type="slidenum">
              <a:rPr lang="nl-NL" smtClean="0"/>
              <a:t>29</a:t>
            </a:fld>
            <a:endParaRPr lang="nl-NL"/>
          </a:p>
        </p:txBody>
      </p:sp>
    </p:spTree>
    <p:extLst>
      <p:ext uri="{BB962C8B-B14F-4D97-AF65-F5344CB8AC3E}">
        <p14:creationId xmlns:p14="http://schemas.microsoft.com/office/powerpoint/2010/main" val="20349641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 = feit</a:t>
            </a:r>
          </a:p>
        </p:txBody>
      </p:sp>
      <p:sp>
        <p:nvSpPr>
          <p:cNvPr id="4" name="Tijdelijke aanduiding voor dianummer 3"/>
          <p:cNvSpPr>
            <a:spLocks noGrp="1"/>
          </p:cNvSpPr>
          <p:nvPr>
            <p:ph type="sldNum" sz="quarter" idx="10"/>
          </p:nvPr>
        </p:nvSpPr>
        <p:spPr/>
        <p:txBody>
          <a:bodyPr/>
          <a:lstStyle/>
          <a:p>
            <a:fld id="{4C2F9491-C8C8-4748-8E55-5F82BB8278DC}" type="slidenum">
              <a:rPr lang="nl-NL" smtClean="0"/>
              <a:t>30</a:t>
            </a:fld>
            <a:endParaRPr lang="nl-NL"/>
          </a:p>
        </p:txBody>
      </p:sp>
    </p:spTree>
    <p:extLst>
      <p:ext uri="{BB962C8B-B14F-4D97-AF65-F5344CB8AC3E}">
        <p14:creationId xmlns:p14="http://schemas.microsoft.com/office/powerpoint/2010/main" val="30807014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Wat doe je als eerste om een normatieve vraag te beantwoorden?</a:t>
            </a:r>
          </a:p>
          <a:p>
            <a:endParaRPr lang="nl-NL" dirty="0"/>
          </a:p>
          <a:p>
            <a:r>
              <a:rPr lang="nl-NL" dirty="0"/>
              <a:t>Je verzamelt de relevante juridische bronnen,</a:t>
            </a:r>
          </a:p>
          <a:p>
            <a:endParaRPr lang="nl-NL" dirty="0"/>
          </a:p>
          <a:p>
            <a:r>
              <a:rPr lang="nl-NL" dirty="0"/>
              <a:t>En andere relevante bronnen, zoals beleidsregels, en bronnen waarop sociale, ethische en culturele normen zijn gebaseerd. </a:t>
            </a:r>
          </a:p>
        </p:txBody>
      </p:sp>
      <p:sp>
        <p:nvSpPr>
          <p:cNvPr id="4" name="Tijdelijke aanduiding voor dianummer 3"/>
          <p:cNvSpPr>
            <a:spLocks noGrp="1"/>
          </p:cNvSpPr>
          <p:nvPr>
            <p:ph type="sldNum" sz="quarter" idx="5"/>
          </p:nvPr>
        </p:nvSpPr>
        <p:spPr/>
        <p:txBody>
          <a:bodyPr/>
          <a:lstStyle/>
          <a:p>
            <a:fld id="{433090FD-EF39-A04E-A222-3D64A53B1CE5}" type="slidenum">
              <a:rPr lang="nl-NL" smtClean="0"/>
              <a:t>32</a:t>
            </a:fld>
            <a:endParaRPr lang="nl-NL"/>
          </a:p>
        </p:txBody>
      </p:sp>
    </p:spTree>
    <p:extLst>
      <p:ext uri="{BB962C8B-B14F-4D97-AF65-F5344CB8AC3E}">
        <p14:creationId xmlns:p14="http://schemas.microsoft.com/office/powerpoint/2010/main" val="1496111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baseline="0" dirty="0"/>
          </a:p>
        </p:txBody>
      </p:sp>
      <p:sp>
        <p:nvSpPr>
          <p:cNvPr id="4" name="Tijdelijke aanduiding voor dianummer 3"/>
          <p:cNvSpPr>
            <a:spLocks noGrp="1"/>
          </p:cNvSpPr>
          <p:nvPr>
            <p:ph type="sldNum" sz="quarter" idx="10"/>
          </p:nvPr>
        </p:nvSpPr>
        <p:spPr/>
        <p:txBody>
          <a:bodyPr/>
          <a:lstStyle/>
          <a:p>
            <a:fld id="{0C7EFBA5-2393-0E48-8ACA-8C5496B4AE93}" type="slidenum">
              <a:rPr lang="nl-NL" smtClean="0"/>
              <a:t>37</a:t>
            </a:fld>
            <a:endParaRPr lang="nl-NL"/>
          </a:p>
        </p:txBody>
      </p:sp>
    </p:spTree>
    <p:extLst>
      <p:ext uri="{BB962C8B-B14F-4D97-AF65-F5344CB8AC3E}">
        <p14:creationId xmlns:p14="http://schemas.microsoft.com/office/powerpoint/2010/main" val="8559028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baseline="0" dirty="0"/>
          </a:p>
        </p:txBody>
      </p:sp>
      <p:sp>
        <p:nvSpPr>
          <p:cNvPr id="4" name="Tijdelijke aanduiding voor dianummer 3"/>
          <p:cNvSpPr>
            <a:spLocks noGrp="1"/>
          </p:cNvSpPr>
          <p:nvPr>
            <p:ph type="sldNum" sz="quarter" idx="10"/>
          </p:nvPr>
        </p:nvSpPr>
        <p:spPr/>
        <p:txBody>
          <a:bodyPr/>
          <a:lstStyle/>
          <a:p>
            <a:fld id="{0C7EFBA5-2393-0E48-8ACA-8C5496B4AE93}" type="slidenum">
              <a:rPr lang="nl-NL" smtClean="0"/>
              <a:t>38</a:t>
            </a:fld>
            <a:endParaRPr lang="nl-NL"/>
          </a:p>
        </p:txBody>
      </p:sp>
    </p:spTree>
    <p:extLst>
      <p:ext uri="{BB962C8B-B14F-4D97-AF65-F5344CB8AC3E}">
        <p14:creationId xmlns:p14="http://schemas.microsoft.com/office/powerpoint/2010/main" val="22031603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baseline="0" dirty="0"/>
          </a:p>
        </p:txBody>
      </p:sp>
      <p:sp>
        <p:nvSpPr>
          <p:cNvPr id="4" name="Tijdelijke aanduiding voor dianummer 3"/>
          <p:cNvSpPr>
            <a:spLocks noGrp="1"/>
          </p:cNvSpPr>
          <p:nvPr>
            <p:ph type="sldNum" sz="quarter" idx="10"/>
          </p:nvPr>
        </p:nvSpPr>
        <p:spPr/>
        <p:txBody>
          <a:bodyPr/>
          <a:lstStyle/>
          <a:p>
            <a:fld id="{0C7EFBA5-2393-0E48-8ACA-8C5496B4AE93}" type="slidenum">
              <a:rPr lang="nl-NL" smtClean="0"/>
              <a:t>39</a:t>
            </a:fld>
            <a:endParaRPr lang="nl-NL"/>
          </a:p>
        </p:txBody>
      </p:sp>
    </p:spTree>
    <p:extLst>
      <p:ext uri="{BB962C8B-B14F-4D97-AF65-F5344CB8AC3E}">
        <p14:creationId xmlns:p14="http://schemas.microsoft.com/office/powerpoint/2010/main" val="2301403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600" b="1" dirty="0"/>
              <a:t>Het maken en beheren van informatiesystemen</a:t>
            </a:r>
          </a:p>
          <a:p>
            <a:endParaRPr lang="nl-NL" dirty="0"/>
          </a:p>
          <a:p>
            <a:pPr marL="514350" indent="-514350">
              <a:buFont typeface="+mj-lt"/>
              <a:buAutoNum type="arabicPeriod"/>
            </a:pPr>
            <a:r>
              <a:rPr lang="nl-NL" dirty="0"/>
              <a:t>Een computer is een </a:t>
            </a:r>
            <a:r>
              <a:rPr lang="en-US" i="1" dirty="0"/>
              <a:t>transition system</a:t>
            </a:r>
            <a:r>
              <a:rPr lang="nl-NL" dirty="0"/>
              <a:t> </a:t>
            </a:r>
            <a:br>
              <a:rPr lang="nl-NL" dirty="0"/>
            </a:br>
            <a:r>
              <a:rPr lang="nl-NL" dirty="0"/>
              <a:t>(legt situaties vast, en veranderingen)</a:t>
            </a:r>
          </a:p>
          <a:p>
            <a:pPr marL="514350" indent="-514350">
              <a:buFont typeface="+mj-lt"/>
              <a:buAutoNum type="arabicPeriod"/>
            </a:pPr>
            <a:r>
              <a:rPr lang="nl-NL" dirty="0"/>
              <a:t>Publieke dienstverleners voeren de wet uit</a:t>
            </a:r>
          </a:p>
          <a:p>
            <a:pPr marL="514350" indent="-514350">
              <a:buFont typeface="+mj-lt"/>
              <a:buAutoNum type="arabicPeriod"/>
            </a:pPr>
            <a:r>
              <a:rPr lang="nl-NL" dirty="0"/>
              <a:t>Om specificaties voor informatiesystemen te maken, moeten juridische bronnen worden omgezet in een </a:t>
            </a:r>
            <a:r>
              <a:rPr lang="en-US" i="1" dirty="0"/>
              <a:t>transition model</a:t>
            </a:r>
            <a:r>
              <a:rPr lang="nl-NL" dirty="0"/>
              <a:t> </a:t>
            </a:r>
            <a:br>
              <a:rPr lang="nl-NL" dirty="0"/>
            </a:br>
            <a:r>
              <a:rPr lang="nl-NL" dirty="0"/>
              <a:t>(begrijpelijk voor </a:t>
            </a:r>
            <a:r>
              <a:rPr lang="nl-NL" dirty="0" err="1"/>
              <a:t>IT’ers</a:t>
            </a:r>
            <a:r>
              <a:rPr lang="nl-NL" dirty="0"/>
              <a:t>)</a:t>
            </a:r>
          </a:p>
          <a:p>
            <a:pPr marL="514350" indent="-514350">
              <a:buFont typeface="+mj-lt"/>
              <a:buAutoNum type="arabicPeriod"/>
            </a:pPr>
            <a:r>
              <a:rPr lang="nl-NL" dirty="0"/>
              <a:t>Dienstverleners, beslissers, beleidsadviseurs en juristen moeten kunnen beoordelen of:</a:t>
            </a:r>
          </a:p>
          <a:p>
            <a:pPr lvl="1"/>
            <a:r>
              <a:rPr lang="nl-NL" dirty="0"/>
              <a:t>de specificaties van het systeem in overeenstemming zijn met de wet, en of</a:t>
            </a:r>
          </a:p>
          <a:p>
            <a:pPr lvl="1"/>
            <a:r>
              <a:rPr lang="nl-NL" dirty="0"/>
              <a:t>de opgeleverde oplossing voldoet aan de specificaties</a:t>
            </a:r>
          </a:p>
          <a:p>
            <a:pPr marL="514350" indent="-514350">
              <a:buFont typeface="+mj-lt"/>
              <a:buAutoNum type="arabicPeriod"/>
            </a:pPr>
            <a:r>
              <a:rPr lang="nl-NL" dirty="0"/>
              <a:t>Specificaties van systemen moeten herleidbaar zijn naar juridische bronnen.</a:t>
            </a:r>
          </a:p>
        </p:txBody>
      </p:sp>
      <p:sp>
        <p:nvSpPr>
          <p:cNvPr id="4" name="Tijdelijke aanduiding voor dianummer 3"/>
          <p:cNvSpPr>
            <a:spLocks noGrp="1"/>
          </p:cNvSpPr>
          <p:nvPr>
            <p:ph type="sldNum" sz="quarter" idx="5"/>
          </p:nvPr>
        </p:nvSpPr>
        <p:spPr/>
        <p:txBody>
          <a:bodyPr/>
          <a:lstStyle/>
          <a:p>
            <a:fld id="{433090FD-EF39-A04E-A222-3D64A53B1CE5}" type="slidenum">
              <a:rPr lang="nl-NL" smtClean="0"/>
              <a:t>7</a:t>
            </a:fld>
            <a:endParaRPr lang="nl-NL"/>
          </a:p>
        </p:txBody>
      </p:sp>
    </p:spTree>
    <p:extLst>
      <p:ext uri="{BB962C8B-B14F-4D97-AF65-F5344CB8AC3E}">
        <p14:creationId xmlns:p14="http://schemas.microsoft.com/office/powerpoint/2010/main" val="18899963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baseline="0" dirty="0"/>
          </a:p>
        </p:txBody>
      </p:sp>
      <p:sp>
        <p:nvSpPr>
          <p:cNvPr id="4" name="Tijdelijke aanduiding voor dianummer 3"/>
          <p:cNvSpPr>
            <a:spLocks noGrp="1"/>
          </p:cNvSpPr>
          <p:nvPr>
            <p:ph type="sldNum" sz="quarter" idx="10"/>
          </p:nvPr>
        </p:nvSpPr>
        <p:spPr/>
        <p:txBody>
          <a:bodyPr/>
          <a:lstStyle/>
          <a:p>
            <a:fld id="{0C7EFBA5-2393-0E48-8ACA-8C5496B4AE93}" type="slidenum">
              <a:rPr lang="nl-NL" smtClean="0"/>
              <a:t>40</a:t>
            </a:fld>
            <a:endParaRPr lang="nl-NL"/>
          </a:p>
        </p:txBody>
      </p:sp>
    </p:spTree>
    <p:extLst>
      <p:ext uri="{BB962C8B-B14F-4D97-AF65-F5344CB8AC3E}">
        <p14:creationId xmlns:p14="http://schemas.microsoft.com/office/powerpoint/2010/main" val="25137726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&lt;&lt;&gt;&gt; = handeling</a:t>
            </a:r>
          </a:p>
          <a:p>
            <a:r>
              <a:rPr lang="nl-NL" dirty="0"/>
              <a:t>[] = feit</a:t>
            </a:r>
          </a:p>
          <a:p>
            <a:endParaRPr lang="nl-NL" dirty="0"/>
          </a:p>
          <a:p>
            <a:r>
              <a:rPr lang="nl-NL" dirty="0" err="1"/>
              <a:t>Rule</a:t>
            </a:r>
            <a:r>
              <a:rPr lang="nl-NL" dirty="0"/>
              <a:t> 216</a:t>
            </a:r>
          </a:p>
          <a:p>
            <a:r>
              <a:rPr lang="nl-NL" sz="1200" kern="1200" dirty="0">
                <a:solidFill>
                  <a:schemeClr val="tx1"/>
                </a:solidFill>
                <a:effectLst/>
                <a:latin typeface="+mn-lt"/>
                <a:ea typeface="+mn-ea"/>
                <a:cs typeface="+mn-cs"/>
              </a:rPr>
              <a:t>1. The Referee is </a:t>
            </a:r>
            <a:r>
              <a:rPr lang="nl-NL" sz="1200" kern="1200" dirty="0" err="1">
                <a:solidFill>
                  <a:schemeClr val="tx1"/>
                </a:solidFill>
                <a:effectLst/>
                <a:latin typeface="+mn-lt"/>
                <a:ea typeface="+mn-ea"/>
                <a:cs typeface="+mn-cs"/>
              </a:rPr>
              <a:t>responsible</a:t>
            </a:r>
            <a:r>
              <a:rPr lang="nl-NL" sz="1200" kern="1200" dirty="0">
                <a:solidFill>
                  <a:schemeClr val="tx1"/>
                </a:solidFill>
                <a:effectLst/>
                <a:latin typeface="+mn-lt"/>
                <a:ea typeface="+mn-ea"/>
                <a:cs typeface="+mn-cs"/>
              </a:rPr>
              <a:t> for: </a:t>
            </a:r>
          </a:p>
          <a:p>
            <a:r>
              <a:rPr lang="nl-NL" sz="1200" kern="1200" dirty="0">
                <a:solidFill>
                  <a:schemeClr val="tx1"/>
                </a:solidFill>
                <a:effectLst/>
                <a:latin typeface="+mn-lt"/>
                <a:ea typeface="+mn-ea"/>
                <a:cs typeface="+mn-cs"/>
              </a:rPr>
              <a:t>a) </a:t>
            </a:r>
            <a:r>
              <a:rPr lang="nl-NL" sz="1200" kern="1200" dirty="0" err="1">
                <a:solidFill>
                  <a:schemeClr val="tx1"/>
                </a:solidFill>
                <a:effectLst/>
                <a:latin typeface="+mn-lt"/>
                <a:ea typeface="+mn-ea"/>
                <a:cs typeface="+mn-cs"/>
              </a:rPr>
              <a:t>checking</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eligibility</a:t>
            </a:r>
            <a:r>
              <a:rPr lang="nl-NL" sz="1200" kern="1200" dirty="0">
                <a:solidFill>
                  <a:schemeClr val="tx1"/>
                </a:solidFill>
                <a:effectLst/>
                <a:latin typeface="+mn-lt"/>
                <a:ea typeface="+mn-ea"/>
                <a:cs typeface="+mn-cs"/>
              </a:rPr>
              <a:t> of Officials </a:t>
            </a:r>
            <a:r>
              <a:rPr lang="nl-NL" sz="1200" kern="1200" dirty="0" err="1">
                <a:solidFill>
                  <a:schemeClr val="tx1"/>
                </a:solidFill>
                <a:effectLst/>
                <a:latin typeface="+mn-lt"/>
                <a:ea typeface="+mn-ea"/>
                <a:cs typeface="+mn-cs"/>
              </a:rPr>
              <a:t>and</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Competitors</a:t>
            </a:r>
            <a:r>
              <a:rPr lang="nl-NL" sz="1200" kern="1200" dirty="0">
                <a:solidFill>
                  <a:schemeClr val="tx1"/>
                </a:solidFill>
                <a:effectLst/>
                <a:latin typeface="+mn-lt"/>
                <a:ea typeface="+mn-ea"/>
                <a:cs typeface="+mn-cs"/>
              </a:rPr>
              <a:t>; </a:t>
            </a:r>
          </a:p>
          <a:p>
            <a:r>
              <a:rPr lang="nl-NL" sz="1200" kern="1200" dirty="0">
                <a:solidFill>
                  <a:schemeClr val="tx1"/>
                </a:solidFill>
                <a:effectLst/>
                <a:latin typeface="+mn-lt"/>
                <a:ea typeface="+mn-ea"/>
                <a:cs typeface="+mn-cs"/>
              </a:rPr>
              <a:t>b) </a:t>
            </a:r>
            <a:r>
              <a:rPr lang="nl-NL" sz="1200" kern="1200" dirty="0" err="1">
                <a:solidFill>
                  <a:schemeClr val="tx1"/>
                </a:solidFill>
                <a:effectLst/>
                <a:latin typeface="+mn-lt"/>
                <a:ea typeface="+mn-ea"/>
                <a:cs typeface="+mn-cs"/>
              </a:rPr>
              <a:t>drawing</a:t>
            </a:r>
            <a:r>
              <a:rPr lang="nl-NL" sz="1200" kern="1200" dirty="0">
                <a:solidFill>
                  <a:schemeClr val="tx1"/>
                </a:solidFill>
                <a:effectLst/>
                <a:latin typeface="+mn-lt"/>
                <a:ea typeface="+mn-ea"/>
                <a:cs typeface="+mn-cs"/>
              </a:rPr>
              <a:t> or </a:t>
            </a:r>
            <a:r>
              <a:rPr lang="nl-NL" sz="1200" kern="1200" dirty="0" err="1">
                <a:solidFill>
                  <a:schemeClr val="tx1"/>
                </a:solidFill>
                <a:effectLst/>
                <a:latin typeface="+mn-lt"/>
                <a:ea typeface="+mn-ea"/>
                <a:cs typeface="+mn-cs"/>
              </a:rPr>
              <a:t>arranging</a:t>
            </a:r>
            <a:r>
              <a:rPr lang="nl-NL" sz="1200" kern="1200" dirty="0">
                <a:solidFill>
                  <a:schemeClr val="tx1"/>
                </a:solidFill>
                <a:effectLst/>
                <a:latin typeface="+mn-lt"/>
                <a:ea typeface="+mn-ea"/>
                <a:cs typeface="+mn-cs"/>
              </a:rPr>
              <a:t> pairs, in </a:t>
            </a:r>
            <a:r>
              <a:rPr lang="nl-NL" sz="1200" kern="1200" dirty="0" err="1">
                <a:solidFill>
                  <a:schemeClr val="tx1"/>
                </a:solidFill>
                <a:effectLst/>
                <a:latin typeface="+mn-lt"/>
                <a:ea typeface="+mn-ea"/>
                <a:cs typeface="+mn-cs"/>
              </a:rPr>
              <a:t>accordance</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with</a:t>
            </a:r>
            <a:r>
              <a:rPr lang="nl-NL" sz="1200" kern="1200" dirty="0">
                <a:solidFill>
                  <a:schemeClr val="tx1"/>
                </a:solidFill>
                <a:effectLst/>
                <a:latin typeface="+mn-lt"/>
                <a:ea typeface="+mn-ea"/>
                <a:cs typeface="+mn-cs"/>
              </a:rPr>
              <a:t> Rules 239 </a:t>
            </a:r>
            <a:r>
              <a:rPr lang="nl-NL" sz="1200" kern="1200" dirty="0" err="1">
                <a:solidFill>
                  <a:schemeClr val="tx1"/>
                </a:solidFill>
                <a:effectLst/>
                <a:latin typeface="+mn-lt"/>
                <a:ea typeface="+mn-ea"/>
                <a:cs typeface="+mn-cs"/>
              </a:rPr>
              <a:t>to</a:t>
            </a:r>
            <a:r>
              <a:rPr lang="nl-NL" sz="1200" kern="1200" dirty="0">
                <a:solidFill>
                  <a:schemeClr val="tx1"/>
                </a:solidFill>
                <a:effectLst/>
                <a:latin typeface="+mn-lt"/>
                <a:ea typeface="+mn-ea"/>
                <a:cs typeface="+mn-cs"/>
              </a:rPr>
              <a:t> 244; </a:t>
            </a:r>
          </a:p>
          <a:p>
            <a:r>
              <a:rPr lang="nl-NL" sz="1200" kern="1200" dirty="0">
                <a:solidFill>
                  <a:schemeClr val="tx1"/>
                </a:solidFill>
                <a:effectLst/>
                <a:latin typeface="+mn-lt"/>
                <a:ea typeface="+mn-ea"/>
                <a:cs typeface="+mn-cs"/>
              </a:rPr>
              <a:t>c) </a:t>
            </a:r>
            <a:r>
              <a:rPr lang="nl-NL" sz="1200" kern="1200" dirty="0" err="1">
                <a:solidFill>
                  <a:schemeClr val="tx1"/>
                </a:solidFill>
                <a:effectLst/>
                <a:latin typeface="+mn-lt"/>
                <a:ea typeface="+mn-ea"/>
                <a:cs typeface="+mn-cs"/>
              </a:rPr>
              <a:t>adjusting</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and</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rearranging</a:t>
            </a:r>
            <a:r>
              <a:rPr lang="nl-NL" sz="1200" kern="1200" dirty="0">
                <a:solidFill>
                  <a:schemeClr val="tx1"/>
                </a:solidFill>
                <a:effectLst/>
                <a:latin typeface="+mn-lt"/>
                <a:ea typeface="+mn-ea"/>
                <a:cs typeface="+mn-cs"/>
              </a:rPr>
              <a:t> pairs, </a:t>
            </a:r>
            <a:r>
              <a:rPr lang="nl-NL" sz="1200" kern="1200" dirty="0" err="1">
                <a:solidFill>
                  <a:schemeClr val="tx1"/>
                </a:solidFill>
                <a:effectLst/>
                <a:latin typeface="+mn-lt"/>
                <a:ea typeface="+mn-ea"/>
                <a:cs typeface="+mn-cs"/>
              </a:rPr>
              <a:t>according</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to</a:t>
            </a:r>
            <a:r>
              <a:rPr lang="nl-NL" sz="1200" kern="1200" dirty="0">
                <a:solidFill>
                  <a:schemeClr val="tx1"/>
                </a:solidFill>
                <a:effectLst/>
                <a:latin typeface="+mn-lt"/>
                <a:ea typeface="+mn-ea"/>
                <a:cs typeface="+mn-cs"/>
              </a:rPr>
              <a:t> Rules 245 </a:t>
            </a:r>
            <a:r>
              <a:rPr lang="nl-NL" sz="1200" kern="1200" dirty="0" err="1">
                <a:solidFill>
                  <a:schemeClr val="tx1"/>
                </a:solidFill>
                <a:effectLst/>
                <a:latin typeface="+mn-lt"/>
                <a:ea typeface="+mn-ea"/>
                <a:cs typeface="+mn-cs"/>
              </a:rPr>
              <a:t>and</a:t>
            </a:r>
            <a:r>
              <a:rPr lang="nl-NL" sz="1200" kern="1200" dirty="0">
                <a:solidFill>
                  <a:schemeClr val="tx1"/>
                </a:solidFill>
                <a:effectLst/>
                <a:latin typeface="+mn-lt"/>
                <a:ea typeface="+mn-ea"/>
                <a:cs typeface="+mn-cs"/>
              </a:rPr>
              <a:t> 246; </a:t>
            </a:r>
          </a:p>
          <a:p>
            <a:r>
              <a:rPr lang="nl-NL" sz="1200" kern="1200" dirty="0">
                <a:solidFill>
                  <a:schemeClr val="tx1"/>
                </a:solidFill>
                <a:effectLst/>
                <a:latin typeface="+mn-lt"/>
                <a:ea typeface="+mn-ea"/>
                <a:cs typeface="+mn-cs"/>
              </a:rPr>
              <a:t>d) </a:t>
            </a:r>
            <a:r>
              <a:rPr lang="nl-NL" sz="1200" kern="1200" dirty="0" err="1">
                <a:solidFill>
                  <a:schemeClr val="tx1"/>
                </a:solidFill>
                <a:effectLst/>
                <a:latin typeface="+mn-lt"/>
                <a:ea typeface="+mn-ea"/>
                <a:cs typeface="+mn-cs"/>
              </a:rPr>
              <a:t>seeing</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that</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all</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applicable</a:t>
            </a:r>
            <a:r>
              <a:rPr lang="nl-NL" sz="1200" kern="1200" dirty="0">
                <a:solidFill>
                  <a:schemeClr val="tx1"/>
                </a:solidFill>
                <a:effectLst/>
                <a:latin typeface="+mn-lt"/>
                <a:ea typeface="+mn-ea"/>
                <a:cs typeface="+mn-cs"/>
              </a:rPr>
              <a:t> Rules </a:t>
            </a:r>
            <a:r>
              <a:rPr lang="nl-NL" sz="1200" kern="1200" dirty="0" err="1">
                <a:solidFill>
                  <a:schemeClr val="tx1"/>
                </a:solidFill>
                <a:effectLst/>
                <a:latin typeface="+mn-lt"/>
                <a:ea typeface="+mn-ea"/>
                <a:cs typeface="+mn-cs"/>
              </a:rPr>
              <a:t>be</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observed</a:t>
            </a:r>
            <a:r>
              <a:rPr lang="nl-NL" sz="1200" kern="1200" dirty="0">
                <a:solidFill>
                  <a:schemeClr val="tx1"/>
                </a:solidFill>
                <a:effectLst/>
                <a:latin typeface="+mn-lt"/>
                <a:ea typeface="+mn-ea"/>
                <a:cs typeface="+mn-cs"/>
              </a:rPr>
              <a:t> for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competition</a:t>
            </a:r>
            <a:r>
              <a:rPr lang="nl-NL" sz="1200" kern="1200" dirty="0">
                <a:solidFill>
                  <a:schemeClr val="tx1"/>
                </a:solidFill>
                <a:effectLst/>
                <a:latin typeface="+mn-lt"/>
                <a:ea typeface="+mn-ea"/>
                <a:cs typeface="+mn-cs"/>
              </a:rPr>
              <a:t>; </a:t>
            </a:r>
          </a:p>
          <a:p>
            <a:r>
              <a:rPr lang="nl-NL" sz="1200" kern="1200" dirty="0">
                <a:solidFill>
                  <a:schemeClr val="tx1"/>
                </a:solidFill>
                <a:effectLst/>
                <a:latin typeface="+mn-lt"/>
                <a:ea typeface="+mn-ea"/>
                <a:cs typeface="+mn-cs"/>
              </a:rPr>
              <a:t>e) </a:t>
            </a:r>
            <a:r>
              <a:rPr lang="nl-NL" sz="1200" kern="1200" dirty="0" err="1">
                <a:solidFill>
                  <a:schemeClr val="tx1"/>
                </a:solidFill>
                <a:effectLst/>
                <a:latin typeface="+mn-lt"/>
                <a:ea typeface="+mn-ea"/>
                <a:cs typeface="+mn-cs"/>
              </a:rPr>
              <a:t>taking</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all</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decisions</a:t>
            </a:r>
            <a:r>
              <a:rPr lang="nl-NL" sz="1200" kern="1200" dirty="0">
                <a:solidFill>
                  <a:schemeClr val="tx1"/>
                </a:solidFill>
                <a:effectLst/>
                <a:latin typeface="+mn-lt"/>
                <a:ea typeface="+mn-ea"/>
                <a:cs typeface="+mn-cs"/>
              </a:rPr>
              <a:t> on </a:t>
            </a:r>
            <a:r>
              <a:rPr lang="nl-NL" sz="1200" kern="1200" dirty="0" err="1">
                <a:solidFill>
                  <a:schemeClr val="tx1"/>
                </a:solidFill>
                <a:effectLst/>
                <a:latin typeface="+mn-lt"/>
                <a:ea typeface="+mn-ea"/>
                <a:cs typeface="+mn-cs"/>
              </a:rPr>
              <a:t>disqualification</a:t>
            </a:r>
            <a:r>
              <a:rPr lang="nl-NL" sz="1200" kern="1200" dirty="0">
                <a:solidFill>
                  <a:schemeClr val="tx1"/>
                </a:solidFill>
                <a:effectLst/>
                <a:latin typeface="+mn-lt"/>
                <a:ea typeface="+mn-ea"/>
                <a:cs typeface="+mn-cs"/>
              </a:rPr>
              <a:t> of </a:t>
            </a:r>
            <a:r>
              <a:rPr lang="nl-NL" sz="1200" kern="1200" dirty="0" err="1">
                <a:solidFill>
                  <a:schemeClr val="tx1"/>
                </a:solidFill>
                <a:effectLst/>
                <a:latin typeface="+mn-lt"/>
                <a:ea typeface="+mn-ea"/>
                <a:cs typeface="+mn-cs"/>
              </a:rPr>
              <a:t>Competitors</a:t>
            </a:r>
            <a:r>
              <a:rPr lang="nl-NL" sz="1200" kern="1200" dirty="0">
                <a:solidFill>
                  <a:schemeClr val="tx1"/>
                </a:solidFill>
                <a:effectLst/>
                <a:latin typeface="+mn-lt"/>
                <a:ea typeface="+mn-ea"/>
                <a:cs typeface="+mn-cs"/>
              </a:rPr>
              <a:t> in case of </a:t>
            </a:r>
            <a:r>
              <a:rPr lang="nl-NL" sz="1200" kern="1200" dirty="0" err="1">
                <a:solidFill>
                  <a:schemeClr val="tx1"/>
                </a:solidFill>
                <a:effectLst/>
                <a:latin typeface="+mn-lt"/>
                <a:ea typeface="+mn-ea"/>
                <a:cs typeface="+mn-cs"/>
              </a:rPr>
              <a:t>violation</a:t>
            </a:r>
            <a:r>
              <a:rPr lang="nl-NL" sz="1200" kern="1200" dirty="0">
                <a:solidFill>
                  <a:schemeClr val="tx1"/>
                </a:solidFill>
                <a:effectLst/>
                <a:latin typeface="+mn-lt"/>
                <a:ea typeface="+mn-ea"/>
                <a:cs typeface="+mn-cs"/>
              </a:rPr>
              <a:t> of ISU Special </a:t>
            </a:r>
            <a:r>
              <a:rPr lang="nl-NL" sz="1200" kern="1200" dirty="0" err="1">
                <a:solidFill>
                  <a:schemeClr val="tx1"/>
                </a:solidFill>
                <a:effectLst/>
                <a:latin typeface="+mn-lt"/>
                <a:ea typeface="+mn-ea"/>
                <a:cs typeface="+mn-cs"/>
              </a:rPr>
              <a:t>Regulations</a:t>
            </a:r>
            <a:r>
              <a:rPr lang="nl-NL" sz="1200" kern="1200" dirty="0">
                <a:solidFill>
                  <a:schemeClr val="tx1"/>
                </a:solidFill>
                <a:effectLst/>
                <a:latin typeface="+mn-lt"/>
                <a:ea typeface="+mn-ea"/>
                <a:cs typeface="+mn-cs"/>
              </a:rPr>
              <a:t> or Technical Rules for Speed Skating, </a:t>
            </a:r>
            <a:r>
              <a:rPr lang="nl-NL" sz="1200" kern="1200" dirty="0" err="1">
                <a:solidFill>
                  <a:schemeClr val="tx1"/>
                </a:solidFill>
                <a:effectLst/>
                <a:latin typeface="+mn-lt"/>
                <a:ea typeface="+mn-ea"/>
                <a:cs typeface="+mn-cs"/>
              </a:rPr>
              <a:t>except</a:t>
            </a:r>
            <a:r>
              <a:rPr lang="nl-NL" sz="1200" kern="1200" dirty="0">
                <a:solidFill>
                  <a:schemeClr val="tx1"/>
                </a:solidFill>
                <a:effectLst/>
                <a:latin typeface="+mn-lt"/>
                <a:ea typeface="+mn-ea"/>
                <a:cs typeface="+mn-cs"/>
              </a:rPr>
              <a:t> for </a:t>
            </a:r>
            <a:r>
              <a:rPr lang="nl-NL" sz="1200" kern="1200" dirty="0" err="1">
                <a:solidFill>
                  <a:schemeClr val="tx1"/>
                </a:solidFill>
                <a:effectLst/>
                <a:latin typeface="+mn-lt"/>
                <a:ea typeface="+mn-ea"/>
                <a:cs typeface="+mn-cs"/>
              </a:rPr>
              <a:t>those</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matters</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related</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to</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starting</a:t>
            </a:r>
            <a:r>
              <a:rPr lang="nl-NL" sz="1200" kern="1200" dirty="0">
                <a:solidFill>
                  <a:schemeClr val="tx1"/>
                </a:solidFill>
                <a:effectLst/>
                <a:latin typeface="+mn-lt"/>
                <a:ea typeface="+mn-ea"/>
                <a:cs typeface="+mn-cs"/>
              </a:rPr>
              <a:t> procedure, </a:t>
            </a:r>
            <a:r>
              <a:rPr lang="nl-NL" sz="1200" kern="1200" dirty="0" err="1">
                <a:solidFill>
                  <a:schemeClr val="tx1"/>
                </a:solidFill>
                <a:effectLst/>
                <a:latin typeface="+mn-lt"/>
                <a:ea typeface="+mn-ea"/>
                <a:cs typeface="+mn-cs"/>
              </a:rPr>
              <a:t>which</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belong</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to</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powers</a:t>
            </a:r>
            <a:r>
              <a:rPr lang="nl-NL" sz="1200" kern="1200" dirty="0">
                <a:solidFill>
                  <a:schemeClr val="tx1"/>
                </a:solidFill>
                <a:effectLst/>
                <a:latin typeface="+mn-lt"/>
                <a:ea typeface="+mn-ea"/>
                <a:cs typeface="+mn-cs"/>
              </a:rPr>
              <a:t> of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Starter (</a:t>
            </a:r>
            <a:r>
              <a:rPr lang="nl-NL" sz="1200" kern="1200" dirty="0" err="1">
                <a:solidFill>
                  <a:schemeClr val="tx1"/>
                </a:solidFill>
                <a:effectLst/>
                <a:latin typeface="+mn-lt"/>
                <a:ea typeface="+mn-ea"/>
                <a:cs typeface="+mn-cs"/>
              </a:rPr>
              <a:t>see</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Rule</a:t>
            </a:r>
            <a:r>
              <a:rPr lang="nl-NL" sz="1200" kern="1200" dirty="0">
                <a:solidFill>
                  <a:schemeClr val="tx1"/>
                </a:solidFill>
                <a:effectLst/>
                <a:latin typeface="+mn-lt"/>
                <a:ea typeface="+mn-ea"/>
                <a:cs typeface="+mn-cs"/>
              </a:rPr>
              <a:t> 217); </a:t>
            </a:r>
          </a:p>
          <a:p>
            <a:endParaRPr lang="nl-NL" dirty="0"/>
          </a:p>
        </p:txBody>
      </p:sp>
      <p:sp>
        <p:nvSpPr>
          <p:cNvPr id="4" name="Tijdelijke aanduiding voor dianummer 3"/>
          <p:cNvSpPr>
            <a:spLocks noGrp="1"/>
          </p:cNvSpPr>
          <p:nvPr>
            <p:ph type="sldNum" sz="quarter" idx="10"/>
          </p:nvPr>
        </p:nvSpPr>
        <p:spPr/>
        <p:txBody>
          <a:bodyPr/>
          <a:lstStyle/>
          <a:p>
            <a:fld id="{0C7EFBA5-2393-0E48-8ACA-8C5496B4AE93}" type="slidenum">
              <a:rPr lang="nl-NL" smtClean="0"/>
              <a:t>41</a:t>
            </a:fld>
            <a:endParaRPr lang="nl-NL"/>
          </a:p>
        </p:txBody>
      </p:sp>
    </p:spTree>
    <p:extLst>
      <p:ext uri="{BB962C8B-B14F-4D97-AF65-F5344CB8AC3E}">
        <p14:creationId xmlns:p14="http://schemas.microsoft.com/office/powerpoint/2010/main" val="40568056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&lt;&lt;&gt;&gt; = handeling</a:t>
            </a:r>
          </a:p>
          <a:p>
            <a:r>
              <a:rPr lang="nl-NL" dirty="0"/>
              <a:t>[] = feit</a:t>
            </a:r>
          </a:p>
          <a:p>
            <a:endParaRPr lang="nl-NL" dirty="0"/>
          </a:p>
          <a:p>
            <a:r>
              <a:rPr lang="nl-NL" dirty="0" err="1"/>
              <a:t>Rule</a:t>
            </a:r>
            <a:r>
              <a:rPr lang="nl-NL" dirty="0"/>
              <a:t> 216</a:t>
            </a:r>
          </a:p>
          <a:p>
            <a:r>
              <a:rPr lang="nl-NL" sz="1200" kern="1200" dirty="0">
                <a:solidFill>
                  <a:schemeClr val="tx1"/>
                </a:solidFill>
                <a:effectLst/>
                <a:latin typeface="+mn-lt"/>
                <a:ea typeface="+mn-ea"/>
                <a:cs typeface="+mn-cs"/>
              </a:rPr>
              <a:t>1. The Referee is </a:t>
            </a:r>
            <a:r>
              <a:rPr lang="nl-NL" sz="1200" kern="1200" dirty="0" err="1">
                <a:solidFill>
                  <a:schemeClr val="tx1"/>
                </a:solidFill>
                <a:effectLst/>
                <a:latin typeface="+mn-lt"/>
                <a:ea typeface="+mn-ea"/>
                <a:cs typeface="+mn-cs"/>
              </a:rPr>
              <a:t>responsible</a:t>
            </a:r>
            <a:r>
              <a:rPr lang="nl-NL" sz="1200" kern="1200" dirty="0">
                <a:solidFill>
                  <a:schemeClr val="tx1"/>
                </a:solidFill>
                <a:effectLst/>
                <a:latin typeface="+mn-lt"/>
                <a:ea typeface="+mn-ea"/>
                <a:cs typeface="+mn-cs"/>
              </a:rPr>
              <a:t> for: </a:t>
            </a:r>
          </a:p>
          <a:p>
            <a:r>
              <a:rPr lang="nl-NL" sz="1200" kern="1200" dirty="0">
                <a:solidFill>
                  <a:schemeClr val="tx1"/>
                </a:solidFill>
                <a:effectLst/>
                <a:latin typeface="+mn-lt"/>
                <a:ea typeface="+mn-ea"/>
                <a:cs typeface="+mn-cs"/>
              </a:rPr>
              <a:t>a) </a:t>
            </a:r>
            <a:r>
              <a:rPr lang="nl-NL" sz="1200" kern="1200" dirty="0" err="1">
                <a:solidFill>
                  <a:schemeClr val="tx1"/>
                </a:solidFill>
                <a:effectLst/>
                <a:latin typeface="+mn-lt"/>
                <a:ea typeface="+mn-ea"/>
                <a:cs typeface="+mn-cs"/>
              </a:rPr>
              <a:t>checking</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eligibility</a:t>
            </a:r>
            <a:r>
              <a:rPr lang="nl-NL" sz="1200" kern="1200" dirty="0">
                <a:solidFill>
                  <a:schemeClr val="tx1"/>
                </a:solidFill>
                <a:effectLst/>
                <a:latin typeface="+mn-lt"/>
                <a:ea typeface="+mn-ea"/>
                <a:cs typeface="+mn-cs"/>
              </a:rPr>
              <a:t> of Officials </a:t>
            </a:r>
            <a:r>
              <a:rPr lang="nl-NL" sz="1200" kern="1200" dirty="0" err="1">
                <a:solidFill>
                  <a:schemeClr val="tx1"/>
                </a:solidFill>
                <a:effectLst/>
                <a:latin typeface="+mn-lt"/>
                <a:ea typeface="+mn-ea"/>
                <a:cs typeface="+mn-cs"/>
              </a:rPr>
              <a:t>and</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Competitors</a:t>
            </a:r>
            <a:r>
              <a:rPr lang="nl-NL" sz="1200" kern="1200" dirty="0">
                <a:solidFill>
                  <a:schemeClr val="tx1"/>
                </a:solidFill>
                <a:effectLst/>
                <a:latin typeface="+mn-lt"/>
                <a:ea typeface="+mn-ea"/>
                <a:cs typeface="+mn-cs"/>
              </a:rPr>
              <a:t>; </a:t>
            </a:r>
          </a:p>
          <a:p>
            <a:r>
              <a:rPr lang="nl-NL" sz="1200" kern="1200" dirty="0">
                <a:solidFill>
                  <a:schemeClr val="tx1"/>
                </a:solidFill>
                <a:effectLst/>
                <a:latin typeface="+mn-lt"/>
                <a:ea typeface="+mn-ea"/>
                <a:cs typeface="+mn-cs"/>
              </a:rPr>
              <a:t>b) </a:t>
            </a:r>
            <a:r>
              <a:rPr lang="nl-NL" sz="1200" kern="1200" dirty="0" err="1">
                <a:solidFill>
                  <a:schemeClr val="tx1"/>
                </a:solidFill>
                <a:effectLst/>
                <a:latin typeface="+mn-lt"/>
                <a:ea typeface="+mn-ea"/>
                <a:cs typeface="+mn-cs"/>
              </a:rPr>
              <a:t>drawing</a:t>
            </a:r>
            <a:r>
              <a:rPr lang="nl-NL" sz="1200" kern="1200" dirty="0">
                <a:solidFill>
                  <a:schemeClr val="tx1"/>
                </a:solidFill>
                <a:effectLst/>
                <a:latin typeface="+mn-lt"/>
                <a:ea typeface="+mn-ea"/>
                <a:cs typeface="+mn-cs"/>
              </a:rPr>
              <a:t> or </a:t>
            </a:r>
            <a:r>
              <a:rPr lang="nl-NL" sz="1200" kern="1200" dirty="0" err="1">
                <a:solidFill>
                  <a:schemeClr val="tx1"/>
                </a:solidFill>
                <a:effectLst/>
                <a:latin typeface="+mn-lt"/>
                <a:ea typeface="+mn-ea"/>
                <a:cs typeface="+mn-cs"/>
              </a:rPr>
              <a:t>arranging</a:t>
            </a:r>
            <a:r>
              <a:rPr lang="nl-NL" sz="1200" kern="1200" dirty="0">
                <a:solidFill>
                  <a:schemeClr val="tx1"/>
                </a:solidFill>
                <a:effectLst/>
                <a:latin typeface="+mn-lt"/>
                <a:ea typeface="+mn-ea"/>
                <a:cs typeface="+mn-cs"/>
              </a:rPr>
              <a:t> pairs, in </a:t>
            </a:r>
            <a:r>
              <a:rPr lang="nl-NL" sz="1200" kern="1200" dirty="0" err="1">
                <a:solidFill>
                  <a:schemeClr val="tx1"/>
                </a:solidFill>
                <a:effectLst/>
                <a:latin typeface="+mn-lt"/>
                <a:ea typeface="+mn-ea"/>
                <a:cs typeface="+mn-cs"/>
              </a:rPr>
              <a:t>accordance</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with</a:t>
            </a:r>
            <a:r>
              <a:rPr lang="nl-NL" sz="1200" kern="1200" dirty="0">
                <a:solidFill>
                  <a:schemeClr val="tx1"/>
                </a:solidFill>
                <a:effectLst/>
                <a:latin typeface="+mn-lt"/>
                <a:ea typeface="+mn-ea"/>
                <a:cs typeface="+mn-cs"/>
              </a:rPr>
              <a:t> Rules 239 </a:t>
            </a:r>
            <a:r>
              <a:rPr lang="nl-NL" sz="1200" kern="1200" dirty="0" err="1">
                <a:solidFill>
                  <a:schemeClr val="tx1"/>
                </a:solidFill>
                <a:effectLst/>
                <a:latin typeface="+mn-lt"/>
                <a:ea typeface="+mn-ea"/>
                <a:cs typeface="+mn-cs"/>
              </a:rPr>
              <a:t>to</a:t>
            </a:r>
            <a:r>
              <a:rPr lang="nl-NL" sz="1200" kern="1200" dirty="0">
                <a:solidFill>
                  <a:schemeClr val="tx1"/>
                </a:solidFill>
                <a:effectLst/>
                <a:latin typeface="+mn-lt"/>
                <a:ea typeface="+mn-ea"/>
                <a:cs typeface="+mn-cs"/>
              </a:rPr>
              <a:t> 244; </a:t>
            </a:r>
          </a:p>
          <a:p>
            <a:r>
              <a:rPr lang="nl-NL" sz="1200" kern="1200" dirty="0">
                <a:solidFill>
                  <a:schemeClr val="tx1"/>
                </a:solidFill>
                <a:effectLst/>
                <a:latin typeface="+mn-lt"/>
                <a:ea typeface="+mn-ea"/>
                <a:cs typeface="+mn-cs"/>
              </a:rPr>
              <a:t>c) </a:t>
            </a:r>
            <a:r>
              <a:rPr lang="nl-NL" sz="1200" kern="1200" dirty="0" err="1">
                <a:solidFill>
                  <a:schemeClr val="tx1"/>
                </a:solidFill>
                <a:effectLst/>
                <a:latin typeface="+mn-lt"/>
                <a:ea typeface="+mn-ea"/>
                <a:cs typeface="+mn-cs"/>
              </a:rPr>
              <a:t>adjusting</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and</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rearranging</a:t>
            </a:r>
            <a:r>
              <a:rPr lang="nl-NL" sz="1200" kern="1200" dirty="0">
                <a:solidFill>
                  <a:schemeClr val="tx1"/>
                </a:solidFill>
                <a:effectLst/>
                <a:latin typeface="+mn-lt"/>
                <a:ea typeface="+mn-ea"/>
                <a:cs typeface="+mn-cs"/>
              </a:rPr>
              <a:t> pairs, </a:t>
            </a:r>
            <a:r>
              <a:rPr lang="nl-NL" sz="1200" kern="1200" dirty="0" err="1">
                <a:solidFill>
                  <a:schemeClr val="tx1"/>
                </a:solidFill>
                <a:effectLst/>
                <a:latin typeface="+mn-lt"/>
                <a:ea typeface="+mn-ea"/>
                <a:cs typeface="+mn-cs"/>
              </a:rPr>
              <a:t>according</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to</a:t>
            </a:r>
            <a:r>
              <a:rPr lang="nl-NL" sz="1200" kern="1200" dirty="0">
                <a:solidFill>
                  <a:schemeClr val="tx1"/>
                </a:solidFill>
                <a:effectLst/>
                <a:latin typeface="+mn-lt"/>
                <a:ea typeface="+mn-ea"/>
                <a:cs typeface="+mn-cs"/>
              </a:rPr>
              <a:t> Rules 245 </a:t>
            </a:r>
            <a:r>
              <a:rPr lang="nl-NL" sz="1200" kern="1200" dirty="0" err="1">
                <a:solidFill>
                  <a:schemeClr val="tx1"/>
                </a:solidFill>
                <a:effectLst/>
                <a:latin typeface="+mn-lt"/>
                <a:ea typeface="+mn-ea"/>
                <a:cs typeface="+mn-cs"/>
              </a:rPr>
              <a:t>and</a:t>
            </a:r>
            <a:r>
              <a:rPr lang="nl-NL" sz="1200" kern="1200" dirty="0">
                <a:solidFill>
                  <a:schemeClr val="tx1"/>
                </a:solidFill>
                <a:effectLst/>
                <a:latin typeface="+mn-lt"/>
                <a:ea typeface="+mn-ea"/>
                <a:cs typeface="+mn-cs"/>
              </a:rPr>
              <a:t> 246; </a:t>
            </a:r>
          </a:p>
          <a:p>
            <a:r>
              <a:rPr lang="nl-NL" sz="1200" kern="1200" dirty="0">
                <a:solidFill>
                  <a:schemeClr val="tx1"/>
                </a:solidFill>
                <a:effectLst/>
                <a:latin typeface="+mn-lt"/>
                <a:ea typeface="+mn-ea"/>
                <a:cs typeface="+mn-cs"/>
              </a:rPr>
              <a:t>d) </a:t>
            </a:r>
            <a:r>
              <a:rPr lang="nl-NL" sz="1200" kern="1200" dirty="0" err="1">
                <a:solidFill>
                  <a:schemeClr val="tx1"/>
                </a:solidFill>
                <a:effectLst/>
                <a:latin typeface="+mn-lt"/>
                <a:ea typeface="+mn-ea"/>
                <a:cs typeface="+mn-cs"/>
              </a:rPr>
              <a:t>seeing</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that</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all</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applicable</a:t>
            </a:r>
            <a:r>
              <a:rPr lang="nl-NL" sz="1200" kern="1200" dirty="0">
                <a:solidFill>
                  <a:schemeClr val="tx1"/>
                </a:solidFill>
                <a:effectLst/>
                <a:latin typeface="+mn-lt"/>
                <a:ea typeface="+mn-ea"/>
                <a:cs typeface="+mn-cs"/>
              </a:rPr>
              <a:t> Rules </a:t>
            </a:r>
            <a:r>
              <a:rPr lang="nl-NL" sz="1200" kern="1200" dirty="0" err="1">
                <a:solidFill>
                  <a:schemeClr val="tx1"/>
                </a:solidFill>
                <a:effectLst/>
                <a:latin typeface="+mn-lt"/>
                <a:ea typeface="+mn-ea"/>
                <a:cs typeface="+mn-cs"/>
              </a:rPr>
              <a:t>be</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observed</a:t>
            </a:r>
            <a:r>
              <a:rPr lang="nl-NL" sz="1200" kern="1200" dirty="0">
                <a:solidFill>
                  <a:schemeClr val="tx1"/>
                </a:solidFill>
                <a:effectLst/>
                <a:latin typeface="+mn-lt"/>
                <a:ea typeface="+mn-ea"/>
                <a:cs typeface="+mn-cs"/>
              </a:rPr>
              <a:t> for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competition</a:t>
            </a:r>
            <a:r>
              <a:rPr lang="nl-NL" sz="1200" kern="1200" dirty="0">
                <a:solidFill>
                  <a:schemeClr val="tx1"/>
                </a:solidFill>
                <a:effectLst/>
                <a:latin typeface="+mn-lt"/>
                <a:ea typeface="+mn-ea"/>
                <a:cs typeface="+mn-cs"/>
              </a:rPr>
              <a:t>; </a:t>
            </a:r>
          </a:p>
          <a:p>
            <a:r>
              <a:rPr lang="nl-NL" sz="1200" kern="1200" dirty="0">
                <a:solidFill>
                  <a:schemeClr val="tx1"/>
                </a:solidFill>
                <a:effectLst/>
                <a:latin typeface="+mn-lt"/>
                <a:ea typeface="+mn-ea"/>
                <a:cs typeface="+mn-cs"/>
              </a:rPr>
              <a:t>e) </a:t>
            </a:r>
            <a:r>
              <a:rPr lang="nl-NL" sz="1200" kern="1200" dirty="0" err="1">
                <a:solidFill>
                  <a:schemeClr val="tx1"/>
                </a:solidFill>
                <a:effectLst/>
                <a:latin typeface="+mn-lt"/>
                <a:ea typeface="+mn-ea"/>
                <a:cs typeface="+mn-cs"/>
              </a:rPr>
              <a:t>taking</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all</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decisions</a:t>
            </a:r>
            <a:r>
              <a:rPr lang="nl-NL" sz="1200" kern="1200" dirty="0">
                <a:solidFill>
                  <a:schemeClr val="tx1"/>
                </a:solidFill>
                <a:effectLst/>
                <a:latin typeface="+mn-lt"/>
                <a:ea typeface="+mn-ea"/>
                <a:cs typeface="+mn-cs"/>
              </a:rPr>
              <a:t> on </a:t>
            </a:r>
            <a:r>
              <a:rPr lang="nl-NL" sz="1200" kern="1200" dirty="0" err="1">
                <a:solidFill>
                  <a:schemeClr val="tx1"/>
                </a:solidFill>
                <a:effectLst/>
                <a:latin typeface="+mn-lt"/>
                <a:ea typeface="+mn-ea"/>
                <a:cs typeface="+mn-cs"/>
              </a:rPr>
              <a:t>disqualification</a:t>
            </a:r>
            <a:r>
              <a:rPr lang="nl-NL" sz="1200" kern="1200" dirty="0">
                <a:solidFill>
                  <a:schemeClr val="tx1"/>
                </a:solidFill>
                <a:effectLst/>
                <a:latin typeface="+mn-lt"/>
                <a:ea typeface="+mn-ea"/>
                <a:cs typeface="+mn-cs"/>
              </a:rPr>
              <a:t> of </a:t>
            </a:r>
            <a:r>
              <a:rPr lang="nl-NL" sz="1200" kern="1200" dirty="0" err="1">
                <a:solidFill>
                  <a:schemeClr val="tx1"/>
                </a:solidFill>
                <a:effectLst/>
                <a:latin typeface="+mn-lt"/>
                <a:ea typeface="+mn-ea"/>
                <a:cs typeface="+mn-cs"/>
              </a:rPr>
              <a:t>Competitors</a:t>
            </a:r>
            <a:r>
              <a:rPr lang="nl-NL" sz="1200" kern="1200" dirty="0">
                <a:solidFill>
                  <a:schemeClr val="tx1"/>
                </a:solidFill>
                <a:effectLst/>
                <a:latin typeface="+mn-lt"/>
                <a:ea typeface="+mn-ea"/>
                <a:cs typeface="+mn-cs"/>
              </a:rPr>
              <a:t> in case of </a:t>
            </a:r>
            <a:r>
              <a:rPr lang="nl-NL" sz="1200" kern="1200" dirty="0" err="1">
                <a:solidFill>
                  <a:schemeClr val="tx1"/>
                </a:solidFill>
                <a:effectLst/>
                <a:latin typeface="+mn-lt"/>
                <a:ea typeface="+mn-ea"/>
                <a:cs typeface="+mn-cs"/>
              </a:rPr>
              <a:t>violation</a:t>
            </a:r>
            <a:r>
              <a:rPr lang="nl-NL" sz="1200" kern="1200" dirty="0">
                <a:solidFill>
                  <a:schemeClr val="tx1"/>
                </a:solidFill>
                <a:effectLst/>
                <a:latin typeface="+mn-lt"/>
                <a:ea typeface="+mn-ea"/>
                <a:cs typeface="+mn-cs"/>
              </a:rPr>
              <a:t> of ISU Special </a:t>
            </a:r>
            <a:r>
              <a:rPr lang="nl-NL" sz="1200" kern="1200" dirty="0" err="1">
                <a:solidFill>
                  <a:schemeClr val="tx1"/>
                </a:solidFill>
                <a:effectLst/>
                <a:latin typeface="+mn-lt"/>
                <a:ea typeface="+mn-ea"/>
                <a:cs typeface="+mn-cs"/>
              </a:rPr>
              <a:t>Regulations</a:t>
            </a:r>
            <a:r>
              <a:rPr lang="nl-NL" sz="1200" kern="1200" dirty="0">
                <a:solidFill>
                  <a:schemeClr val="tx1"/>
                </a:solidFill>
                <a:effectLst/>
                <a:latin typeface="+mn-lt"/>
                <a:ea typeface="+mn-ea"/>
                <a:cs typeface="+mn-cs"/>
              </a:rPr>
              <a:t> or Technical Rules for Speed Skating, </a:t>
            </a:r>
            <a:r>
              <a:rPr lang="nl-NL" sz="1200" kern="1200" dirty="0" err="1">
                <a:solidFill>
                  <a:schemeClr val="tx1"/>
                </a:solidFill>
                <a:effectLst/>
                <a:latin typeface="+mn-lt"/>
                <a:ea typeface="+mn-ea"/>
                <a:cs typeface="+mn-cs"/>
              </a:rPr>
              <a:t>except</a:t>
            </a:r>
            <a:r>
              <a:rPr lang="nl-NL" sz="1200" kern="1200" dirty="0">
                <a:solidFill>
                  <a:schemeClr val="tx1"/>
                </a:solidFill>
                <a:effectLst/>
                <a:latin typeface="+mn-lt"/>
                <a:ea typeface="+mn-ea"/>
                <a:cs typeface="+mn-cs"/>
              </a:rPr>
              <a:t> for </a:t>
            </a:r>
            <a:r>
              <a:rPr lang="nl-NL" sz="1200" kern="1200" dirty="0" err="1">
                <a:solidFill>
                  <a:schemeClr val="tx1"/>
                </a:solidFill>
                <a:effectLst/>
                <a:latin typeface="+mn-lt"/>
                <a:ea typeface="+mn-ea"/>
                <a:cs typeface="+mn-cs"/>
              </a:rPr>
              <a:t>those</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matters</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related</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to</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starting</a:t>
            </a:r>
            <a:r>
              <a:rPr lang="nl-NL" sz="1200" kern="1200" dirty="0">
                <a:solidFill>
                  <a:schemeClr val="tx1"/>
                </a:solidFill>
                <a:effectLst/>
                <a:latin typeface="+mn-lt"/>
                <a:ea typeface="+mn-ea"/>
                <a:cs typeface="+mn-cs"/>
              </a:rPr>
              <a:t> procedure, </a:t>
            </a:r>
            <a:r>
              <a:rPr lang="nl-NL" sz="1200" kern="1200" dirty="0" err="1">
                <a:solidFill>
                  <a:schemeClr val="tx1"/>
                </a:solidFill>
                <a:effectLst/>
                <a:latin typeface="+mn-lt"/>
                <a:ea typeface="+mn-ea"/>
                <a:cs typeface="+mn-cs"/>
              </a:rPr>
              <a:t>which</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belong</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to</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powers</a:t>
            </a:r>
            <a:r>
              <a:rPr lang="nl-NL" sz="1200" kern="1200" dirty="0">
                <a:solidFill>
                  <a:schemeClr val="tx1"/>
                </a:solidFill>
                <a:effectLst/>
                <a:latin typeface="+mn-lt"/>
                <a:ea typeface="+mn-ea"/>
                <a:cs typeface="+mn-cs"/>
              </a:rPr>
              <a:t> of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Starter (</a:t>
            </a:r>
            <a:r>
              <a:rPr lang="nl-NL" sz="1200" kern="1200" dirty="0" err="1">
                <a:solidFill>
                  <a:schemeClr val="tx1"/>
                </a:solidFill>
                <a:effectLst/>
                <a:latin typeface="+mn-lt"/>
                <a:ea typeface="+mn-ea"/>
                <a:cs typeface="+mn-cs"/>
              </a:rPr>
              <a:t>see</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Rule</a:t>
            </a:r>
            <a:r>
              <a:rPr lang="nl-NL" sz="1200" kern="1200" dirty="0">
                <a:solidFill>
                  <a:schemeClr val="tx1"/>
                </a:solidFill>
                <a:effectLst/>
                <a:latin typeface="+mn-lt"/>
                <a:ea typeface="+mn-ea"/>
                <a:cs typeface="+mn-cs"/>
              </a:rPr>
              <a:t> 217); </a:t>
            </a:r>
          </a:p>
          <a:p>
            <a:endParaRPr lang="nl-NL" dirty="0"/>
          </a:p>
        </p:txBody>
      </p:sp>
      <p:sp>
        <p:nvSpPr>
          <p:cNvPr id="4" name="Tijdelijke aanduiding voor dianummer 3"/>
          <p:cNvSpPr>
            <a:spLocks noGrp="1"/>
          </p:cNvSpPr>
          <p:nvPr>
            <p:ph type="sldNum" sz="quarter" idx="10"/>
          </p:nvPr>
        </p:nvSpPr>
        <p:spPr/>
        <p:txBody>
          <a:bodyPr/>
          <a:lstStyle/>
          <a:p>
            <a:fld id="{0C7EFBA5-2393-0E48-8ACA-8C5496B4AE93}" type="slidenum">
              <a:rPr lang="nl-NL" smtClean="0"/>
              <a:t>42</a:t>
            </a:fld>
            <a:endParaRPr lang="nl-NL"/>
          </a:p>
        </p:txBody>
      </p:sp>
    </p:spTree>
    <p:extLst>
      <p:ext uri="{BB962C8B-B14F-4D97-AF65-F5344CB8AC3E}">
        <p14:creationId xmlns:p14="http://schemas.microsoft.com/office/powerpoint/2010/main" val="3347572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&lt;&lt;&gt;&gt; = handeling</a:t>
            </a:r>
          </a:p>
          <a:p>
            <a:r>
              <a:rPr lang="nl-NL" dirty="0"/>
              <a:t>[] = feit</a:t>
            </a:r>
          </a:p>
          <a:p>
            <a:endParaRPr lang="nl-NL" dirty="0"/>
          </a:p>
          <a:p>
            <a:r>
              <a:rPr lang="nl-NL" dirty="0" err="1"/>
              <a:t>Rule</a:t>
            </a:r>
            <a:r>
              <a:rPr lang="nl-NL" dirty="0"/>
              <a:t> 216</a:t>
            </a:r>
          </a:p>
          <a:p>
            <a:r>
              <a:rPr lang="nl-NL" sz="1200" kern="1200" dirty="0">
                <a:solidFill>
                  <a:schemeClr val="tx1"/>
                </a:solidFill>
                <a:effectLst/>
                <a:latin typeface="+mn-lt"/>
                <a:ea typeface="+mn-ea"/>
                <a:cs typeface="+mn-cs"/>
              </a:rPr>
              <a:t>1. The Referee is </a:t>
            </a:r>
            <a:r>
              <a:rPr lang="nl-NL" sz="1200" kern="1200" dirty="0" err="1">
                <a:solidFill>
                  <a:schemeClr val="tx1"/>
                </a:solidFill>
                <a:effectLst/>
                <a:latin typeface="+mn-lt"/>
                <a:ea typeface="+mn-ea"/>
                <a:cs typeface="+mn-cs"/>
              </a:rPr>
              <a:t>responsible</a:t>
            </a:r>
            <a:r>
              <a:rPr lang="nl-NL" sz="1200" kern="1200" dirty="0">
                <a:solidFill>
                  <a:schemeClr val="tx1"/>
                </a:solidFill>
                <a:effectLst/>
                <a:latin typeface="+mn-lt"/>
                <a:ea typeface="+mn-ea"/>
                <a:cs typeface="+mn-cs"/>
              </a:rPr>
              <a:t> for: </a:t>
            </a:r>
          </a:p>
          <a:p>
            <a:r>
              <a:rPr lang="nl-NL" sz="1200" kern="1200" dirty="0">
                <a:solidFill>
                  <a:schemeClr val="tx1"/>
                </a:solidFill>
                <a:effectLst/>
                <a:latin typeface="+mn-lt"/>
                <a:ea typeface="+mn-ea"/>
                <a:cs typeface="+mn-cs"/>
              </a:rPr>
              <a:t>a) </a:t>
            </a:r>
            <a:r>
              <a:rPr lang="nl-NL" sz="1200" kern="1200" dirty="0" err="1">
                <a:solidFill>
                  <a:schemeClr val="tx1"/>
                </a:solidFill>
                <a:effectLst/>
                <a:latin typeface="+mn-lt"/>
                <a:ea typeface="+mn-ea"/>
                <a:cs typeface="+mn-cs"/>
              </a:rPr>
              <a:t>checking</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eligibility</a:t>
            </a:r>
            <a:r>
              <a:rPr lang="nl-NL" sz="1200" kern="1200" dirty="0">
                <a:solidFill>
                  <a:schemeClr val="tx1"/>
                </a:solidFill>
                <a:effectLst/>
                <a:latin typeface="+mn-lt"/>
                <a:ea typeface="+mn-ea"/>
                <a:cs typeface="+mn-cs"/>
              </a:rPr>
              <a:t> of Officials </a:t>
            </a:r>
            <a:r>
              <a:rPr lang="nl-NL" sz="1200" kern="1200" dirty="0" err="1">
                <a:solidFill>
                  <a:schemeClr val="tx1"/>
                </a:solidFill>
                <a:effectLst/>
                <a:latin typeface="+mn-lt"/>
                <a:ea typeface="+mn-ea"/>
                <a:cs typeface="+mn-cs"/>
              </a:rPr>
              <a:t>and</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Competitors</a:t>
            </a:r>
            <a:r>
              <a:rPr lang="nl-NL" sz="1200" kern="1200" dirty="0">
                <a:solidFill>
                  <a:schemeClr val="tx1"/>
                </a:solidFill>
                <a:effectLst/>
                <a:latin typeface="+mn-lt"/>
                <a:ea typeface="+mn-ea"/>
                <a:cs typeface="+mn-cs"/>
              </a:rPr>
              <a:t>; </a:t>
            </a:r>
          </a:p>
          <a:p>
            <a:r>
              <a:rPr lang="nl-NL" sz="1200" kern="1200" dirty="0">
                <a:solidFill>
                  <a:schemeClr val="tx1"/>
                </a:solidFill>
                <a:effectLst/>
                <a:latin typeface="+mn-lt"/>
                <a:ea typeface="+mn-ea"/>
                <a:cs typeface="+mn-cs"/>
              </a:rPr>
              <a:t>b) </a:t>
            </a:r>
            <a:r>
              <a:rPr lang="nl-NL" sz="1200" kern="1200" dirty="0" err="1">
                <a:solidFill>
                  <a:schemeClr val="tx1"/>
                </a:solidFill>
                <a:effectLst/>
                <a:latin typeface="+mn-lt"/>
                <a:ea typeface="+mn-ea"/>
                <a:cs typeface="+mn-cs"/>
              </a:rPr>
              <a:t>drawing</a:t>
            </a:r>
            <a:r>
              <a:rPr lang="nl-NL" sz="1200" kern="1200" dirty="0">
                <a:solidFill>
                  <a:schemeClr val="tx1"/>
                </a:solidFill>
                <a:effectLst/>
                <a:latin typeface="+mn-lt"/>
                <a:ea typeface="+mn-ea"/>
                <a:cs typeface="+mn-cs"/>
              </a:rPr>
              <a:t> or </a:t>
            </a:r>
            <a:r>
              <a:rPr lang="nl-NL" sz="1200" kern="1200" dirty="0" err="1">
                <a:solidFill>
                  <a:schemeClr val="tx1"/>
                </a:solidFill>
                <a:effectLst/>
                <a:latin typeface="+mn-lt"/>
                <a:ea typeface="+mn-ea"/>
                <a:cs typeface="+mn-cs"/>
              </a:rPr>
              <a:t>arranging</a:t>
            </a:r>
            <a:r>
              <a:rPr lang="nl-NL" sz="1200" kern="1200" dirty="0">
                <a:solidFill>
                  <a:schemeClr val="tx1"/>
                </a:solidFill>
                <a:effectLst/>
                <a:latin typeface="+mn-lt"/>
                <a:ea typeface="+mn-ea"/>
                <a:cs typeface="+mn-cs"/>
              </a:rPr>
              <a:t> pairs, in </a:t>
            </a:r>
            <a:r>
              <a:rPr lang="nl-NL" sz="1200" kern="1200" dirty="0" err="1">
                <a:solidFill>
                  <a:schemeClr val="tx1"/>
                </a:solidFill>
                <a:effectLst/>
                <a:latin typeface="+mn-lt"/>
                <a:ea typeface="+mn-ea"/>
                <a:cs typeface="+mn-cs"/>
              </a:rPr>
              <a:t>accordance</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with</a:t>
            </a:r>
            <a:r>
              <a:rPr lang="nl-NL" sz="1200" kern="1200" dirty="0">
                <a:solidFill>
                  <a:schemeClr val="tx1"/>
                </a:solidFill>
                <a:effectLst/>
                <a:latin typeface="+mn-lt"/>
                <a:ea typeface="+mn-ea"/>
                <a:cs typeface="+mn-cs"/>
              </a:rPr>
              <a:t> Rules 239 </a:t>
            </a:r>
            <a:r>
              <a:rPr lang="nl-NL" sz="1200" kern="1200" dirty="0" err="1">
                <a:solidFill>
                  <a:schemeClr val="tx1"/>
                </a:solidFill>
                <a:effectLst/>
                <a:latin typeface="+mn-lt"/>
                <a:ea typeface="+mn-ea"/>
                <a:cs typeface="+mn-cs"/>
              </a:rPr>
              <a:t>to</a:t>
            </a:r>
            <a:r>
              <a:rPr lang="nl-NL" sz="1200" kern="1200" dirty="0">
                <a:solidFill>
                  <a:schemeClr val="tx1"/>
                </a:solidFill>
                <a:effectLst/>
                <a:latin typeface="+mn-lt"/>
                <a:ea typeface="+mn-ea"/>
                <a:cs typeface="+mn-cs"/>
              </a:rPr>
              <a:t> 244; </a:t>
            </a:r>
          </a:p>
          <a:p>
            <a:r>
              <a:rPr lang="nl-NL" sz="1200" kern="1200" dirty="0">
                <a:solidFill>
                  <a:schemeClr val="tx1"/>
                </a:solidFill>
                <a:effectLst/>
                <a:latin typeface="+mn-lt"/>
                <a:ea typeface="+mn-ea"/>
                <a:cs typeface="+mn-cs"/>
              </a:rPr>
              <a:t>c) </a:t>
            </a:r>
            <a:r>
              <a:rPr lang="nl-NL" sz="1200" kern="1200" dirty="0" err="1">
                <a:solidFill>
                  <a:schemeClr val="tx1"/>
                </a:solidFill>
                <a:effectLst/>
                <a:latin typeface="+mn-lt"/>
                <a:ea typeface="+mn-ea"/>
                <a:cs typeface="+mn-cs"/>
              </a:rPr>
              <a:t>adjusting</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and</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rearranging</a:t>
            </a:r>
            <a:r>
              <a:rPr lang="nl-NL" sz="1200" kern="1200" dirty="0">
                <a:solidFill>
                  <a:schemeClr val="tx1"/>
                </a:solidFill>
                <a:effectLst/>
                <a:latin typeface="+mn-lt"/>
                <a:ea typeface="+mn-ea"/>
                <a:cs typeface="+mn-cs"/>
              </a:rPr>
              <a:t> pairs, </a:t>
            </a:r>
            <a:r>
              <a:rPr lang="nl-NL" sz="1200" kern="1200" dirty="0" err="1">
                <a:solidFill>
                  <a:schemeClr val="tx1"/>
                </a:solidFill>
                <a:effectLst/>
                <a:latin typeface="+mn-lt"/>
                <a:ea typeface="+mn-ea"/>
                <a:cs typeface="+mn-cs"/>
              </a:rPr>
              <a:t>according</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to</a:t>
            </a:r>
            <a:r>
              <a:rPr lang="nl-NL" sz="1200" kern="1200" dirty="0">
                <a:solidFill>
                  <a:schemeClr val="tx1"/>
                </a:solidFill>
                <a:effectLst/>
                <a:latin typeface="+mn-lt"/>
                <a:ea typeface="+mn-ea"/>
                <a:cs typeface="+mn-cs"/>
              </a:rPr>
              <a:t> Rules 245 </a:t>
            </a:r>
            <a:r>
              <a:rPr lang="nl-NL" sz="1200" kern="1200" dirty="0" err="1">
                <a:solidFill>
                  <a:schemeClr val="tx1"/>
                </a:solidFill>
                <a:effectLst/>
                <a:latin typeface="+mn-lt"/>
                <a:ea typeface="+mn-ea"/>
                <a:cs typeface="+mn-cs"/>
              </a:rPr>
              <a:t>and</a:t>
            </a:r>
            <a:r>
              <a:rPr lang="nl-NL" sz="1200" kern="1200" dirty="0">
                <a:solidFill>
                  <a:schemeClr val="tx1"/>
                </a:solidFill>
                <a:effectLst/>
                <a:latin typeface="+mn-lt"/>
                <a:ea typeface="+mn-ea"/>
                <a:cs typeface="+mn-cs"/>
              </a:rPr>
              <a:t> 246; </a:t>
            </a:r>
          </a:p>
          <a:p>
            <a:r>
              <a:rPr lang="nl-NL" sz="1200" kern="1200" dirty="0">
                <a:solidFill>
                  <a:schemeClr val="tx1"/>
                </a:solidFill>
                <a:effectLst/>
                <a:latin typeface="+mn-lt"/>
                <a:ea typeface="+mn-ea"/>
                <a:cs typeface="+mn-cs"/>
              </a:rPr>
              <a:t>d) </a:t>
            </a:r>
            <a:r>
              <a:rPr lang="nl-NL" sz="1200" kern="1200" dirty="0" err="1">
                <a:solidFill>
                  <a:schemeClr val="tx1"/>
                </a:solidFill>
                <a:effectLst/>
                <a:latin typeface="+mn-lt"/>
                <a:ea typeface="+mn-ea"/>
                <a:cs typeface="+mn-cs"/>
              </a:rPr>
              <a:t>seeing</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that</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all</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applicable</a:t>
            </a:r>
            <a:r>
              <a:rPr lang="nl-NL" sz="1200" kern="1200" dirty="0">
                <a:solidFill>
                  <a:schemeClr val="tx1"/>
                </a:solidFill>
                <a:effectLst/>
                <a:latin typeface="+mn-lt"/>
                <a:ea typeface="+mn-ea"/>
                <a:cs typeface="+mn-cs"/>
              </a:rPr>
              <a:t> Rules </a:t>
            </a:r>
            <a:r>
              <a:rPr lang="nl-NL" sz="1200" kern="1200" dirty="0" err="1">
                <a:solidFill>
                  <a:schemeClr val="tx1"/>
                </a:solidFill>
                <a:effectLst/>
                <a:latin typeface="+mn-lt"/>
                <a:ea typeface="+mn-ea"/>
                <a:cs typeface="+mn-cs"/>
              </a:rPr>
              <a:t>be</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observed</a:t>
            </a:r>
            <a:r>
              <a:rPr lang="nl-NL" sz="1200" kern="1200" dirty="0">
                <a:solidFill>
                  <a:schemeClr val="tx1"/>
                </a:solidFill>
                <a:effectLst/>
                <a:latin typeface="+mn-lt"/>
                <a:ea typeface="+mn-ea"/>
                <a:cs typeface="+mn-cs"/>
              </a:rPr>
              <a:t> for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competition</a:t>
            </a:r>
            <a:r>
              <a:rPr lang="nl-NL" sz="1200" kern="1200" dirty="0">
                <a:solidFill>
                  <a:schemeClr val="tx1"/>
                </a:solidFill>
                <a:effectLst/>
                <a:latin typeface="+mn-lt"/>
                <a:ea typeface="+mn-ea"/>
                <a:cs typeface="+mn-cs"/>
              </a:rPr>
              <a:t>; </a:t>
            </a:r>
          </a:p>
          <a:p>
            <a:r>
              <a:rPr lang="nl-NL" sz="1200" kern="1200" dirty="0">
                <a:solidFill>
                  <a:schemeClr val="tx1"/>
                </a:solidFill>
                <a:effectLst/>
                <a:latin typeface="+mn-lt"/>
                <a:ea typeface="+mn-ea"/>
                <a:cs typeface="+mn-cs"/>
              </a:rPr>
              <a:t>e) </a:t>
            </a:r>
            <a:r>
              <a:rPr lang="nl-NL" sz="1200" kern="1200" dirty="0" err="1">
                <a:solidFill>
                  <a:schemeClr val="tx1"/>
                </a:solidFill>
                <a:effectLst/>
                <a:latin typeface="+mn-lt"/>
                <a:ea typeface="+mn-ea"/>
                <a:cs typeface="+mn-cs"/>
              </a:rPr>
              <a:t>taking</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all</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decisions</a:t>
            </a:r>
            <a:r>
              <a:rPr lang="nl-NL" sz="1200" kern="1200" dirty="0">
                <a:solidFill>
                  <a:schemeClr val="tx1"/>
                </a:solidFill>
                <a:effectLst/>
                <a:latin typeface="+mn-lt"/>
                <a:ea typeface="+mn-ea"/>
                <a:cs typeface="+mn-cs"/>
              </a:rPr>
              <a:t> on </a:t>
            </a:r>
            <a:r>
              <a:rPr lang="nl-NL" sz="1200" kern="1200" dirty="0" err="1">
                <a:solidFill>
                  <a:schemeClr val="tx1"/>
                </a:solidFill>
                <a:effectLst/>
                <a:latin typeface="+mn-lt"/>
                <a:ea typeface="+mn-ea"/>
                <a:cs typeface="+mn-cs"/>
              </a:rPr>
              <a:t>disqualification</a:t>
            </a:r>
            <a:r>
              <a:rPr lang="nl-NL" sz="1200" kern="1200" dirty="0">
                <a:solidFill>
                  <a:schemeClr val="tx1"/>
                </a:solidFill>
                <a:effectLst/>
                <a:latin typeface="+mn-lt"/>
                <a:ea typeface="+mn-ea"/>
                <a:cs typeface="+mn-cs"/>
              </a:rPr>
              <a:t> of </a:t>
            </a:r>
            <a:r>
              <a:rPr lang="nl-NL" sz="1200" kern="1200" dirty="0" err="1">
                <a:solidFill>
                  <a:schemeClr val="tx1"/>
                </a:solidFill>
                <a:effectLst/>
                <a:latin typeface="+mn-lt"/>
                <a:ea typeface="+mn-ea"/>
                <a:cs typeface="+mn-cs"/>
              </a:rPr>
              <a:t>Competitors</a:t>
            </a:r>
            <a:r>
              <a:rPr lang="nl-NL" sz="1200" kern="1200" dirty="0">
                <a:solidFill>
                  <a:schemeClr val="tx1"/>
                </a:solidFill>
                <a:effectLst/>
                <a:latin typeface="+mn-lt"/>
                <a:ea typeface="+mn-ea"/>
                <a:cs typeface="+mn-cs"/>
              </a:rPr>
              <a:t> in case of </a:t>
            </a:r>
            <a:r>
              <a:rPr lang="nl-NL" sz="1200" kern="1200" dirty="0" err="1">
                <a:solidFill>
                  <a:schemeClr val="tx1"/>
                </a:solidFill>
                <a:effectLst/>
                <a:latin typeface="+mn-lt"/>
                <a:ea typeface="+mn-ea"/>
                <a:cs typeface="+mn-cs"/>
              </a:rPr>
              <a:t>violation</a:t>
            </a:r>
            <a:r>
              <a:rPr lang="nl-NL" sz="1200" kern="1200" dirty="0">
                <a:solidFill>
                  <a:schemeClr val="tx1"/>
                </a:solidFill>
                <a:effectLst/>
                <a:latin typeface="+mn-lt"/>
                <a:ea typeface="+mn-ea"/>
                <a:cs typeface="+mn-cs"/>
              </a:rPr>
              <a:t> of ISU Special </a:t>
            </a:r>
            <a:r>
              <a:rPr lang="nl-NL" sz="1200" kern="1200" dirty="0" err="1">
                <a:solidFill>
                  <a:schemeClr val="tx1"/>
                </a:solidFill>
                <a:effectLst/>
                <a:latin typeface="+mn-lt"/>
                <a:ea typeface="+mn-ea"/>
                <a:cs typeface="+mn-cs"/>
              </a:rPr>
              <a:t>Regulations</a:t>
            </a:r>
            <a:r>
              <a:rPr lang="nl-NL" sz="1200" kern="1200" dirty="0">
                <a:solidFill>
                  <a:schemeClr val="tx1"/>
                </a:solidFill>
                <a:effectLst/>
                <a:latin typeface="+mn-lt"/>
                <a:ea typeface="+mn-ea"/>
                <a:cs typeface="+mn-cs"/>
              </a:rPr>
              <a:t> or Technical Rules for Speed Skating, </a:t>
            </a:r>
            <a:r>
              <a:rPr lang="nl-NL" sz="1200" kern="1200" dirty="0" err="1">
                <a:solidFill>
                  <a:schemeClr val="tx1"/>
                </a:solidFill>
                <a:effectLst/>
                <a:latin typeface="+mn-lt"/>
                <a:ea typeface="+mn-ea"/>
                <a:cs typeface="+mn-cs"/>
              </a:rPr>
              <a:t>except</a:t>
            </a:r>
            <a:r>
              <a:rPr lang="nl-NL" sz="1200" kern="1200" dirty="0">
                <a:solidFill>
                  <a:schemeClr val="tx1"/>
                </a:solidFill>
                <a:effectLst/>
                <a:latin typeface="+mn-lt"/>
                <a:ea typeface="+mn-ea"/>
                <a:cs typeface="+mn-cs"/>
              </a:rPr>
              <a:t> for </a:t>
            </a:r>
            <a:r>
              <a:rPr lang="nl-NL" sz="1200" kern="1200" dirty="0" err="1">
                <a:solidFill>
                  <a:schemeClr val="tx1"/>
                </a:solidFill>
                <a:effectLst/>
                <a:latin typeface="+mn-lt"/>
                <a:ea typeface="+mn-ea"/>
                <a:cs typeface="+mn-cs"/>
              </a:rPr>
              <a:t>those</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matters</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related</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to</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starting</a:t>
            </a:r>
            <a:r>
              <a:rPr lang="nl-NL" sz="1200" kern="1200" dirty="0">
                <a:solidFill>
                  <a:schemeClr val="tx1"/>
                </a:solidFill>
                <a:effectLst/>
                <a:latin typeface="+mn-lt"/>
                <a:ea typeface="+mn-ea"/>
                <a:cs typeface="+mn-cs"/>
              </a:rPr>
              <a:t> procedure, </a:t>
            </a:r>
            <a:r>
              <a:rPr lang="nl-NL" sz="1200" kern="1200" dirty="0" err="1">
                <a:solidFill>
                  <a:schemeClr val="tx1"/>
                </a:solidFill>
                <a:effectLst/>
                <a:latin typeface="+mn-lt"/>
                <a:ea typeface="+mn-ea"/>
                <a:cs typeface="+mn-cs"/>
              </a:rPr>
              <a:t>which</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belong</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to</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powers</a:t>
            </a:r>
            <a:r>
              <a:rPr lang="nl-NL" sz="1200" kern="1200" dirty="0">
                <a:solidFill>
                  <a:schemeClr val="tx1"/>
                </a:solidFill>
                <a:effectLst/>
                <a:latin typeface="+mn-lt"/>
                <a:ea typeface="+mn-ea"/>
                <a:cs typeface="+mn-cs"/>
              </a:rPr>
              <a:t> of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Starter (</a:t>
            </a:r>
            <a:r>
              <a:rPr lang="nl-NL" sz="1200" kern="1200" dirty="0" err="1">
                <a:solidFill>
                  <a:schemeClr val="tx1"/>
                </a:solidFill>
                <a:effectLst/>
                <a:latin typeface="+mn-lt"/>
                <a:ea typeface="+mn-ea"/>
                <a:cs typeface="+mn-cs"/>
              </a:rPr>
              <a:t>see</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Rule</a:t>
            </a:r>
            <a:r>
              <a:rPr lang="nl-NL" sz="1200" kern="1200" dirty="0">
                <a:solidFill>
                  <a:schemeClr val="tx1"/>
                </a:solidFill>
                <a:effectLst/>
                <a:latin typeface="+mn-lt"/>
                <a:ea typeface="+mn-ea"/>
                <a:cs typeface="+mn-cs"/>
              </a:rPr>
              <a:t> 217); </a:t>
            </a:r>
          </a:p>
          <a:p>
            <a:endParaRPr lang="nl-NL" dirty="0"/>
          </a:p>
        </p:txBody>
      </p:sp>
      <p:sp>
        <p:nvSpPr>
          <p:cNvPr id="4" name="Tijdelijke aanduiding voor dianummer 3"/>
          <p:cNvSpPr>
            <a:spLocks noGrp="1"/>
          </p:cNvSpPr>
          <p:nvPr>
            <p:ph type="sldNum" sz="quarter" idx="10"/>
          </p:nvPr>
        </p:nvSpPr>
        <p:spPr/>
        <p:txBody>
          <a:bodyPr/>
          <a:lstStyle/>
          <a:p>
            <a:fld id="{0C7EFBA5-2393-0E48-8ACA-8C5496B4AE93}" type="slidenum">
              <a:rPr lang="nl-NL" smtClean="0"/>
              <a:t>43</a:t>
            </a:fld>
            <a:endParaRPr lang="nl-NL"/>
          </a:p>
        </p:txBody>
      </p:sp>
    </p:spTree>
    <p:extLst>
      <p:ext uri="{BB962C8B-B14F-4D97-AF65-F5344CB8AC3E}">
        <p14:creationId xmlns:p14="http://schemas.microsoft.com/office/powerpoint/2010/main" val="34566171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Maatwerk heb je nodig bij afwijzingen, niet bij inwilligingen.</a:t>
            </a:r>
          </a:p>
          <a:p>
            <a:endParaRPr lang="nl-NL" dirty="0"/>
          </a:p>
          <a:p>
            <a:r>
              <a:rPr lang="nl-NL" dirty="0"/>
              <a:t>Je kunt modelleren wanneer er sprake is van onevenredig negatieve gevolgen, en wanneer niet.</a:t>
            </a:r>
          </a:p>
          <a:p>
            <a:endParaRPr lang="nl-NL" dirty="0"/>
          </a:p>
          <a:p>
            <a:r>
              <a:rPr lang="nl-NL" dirty="0"/>
              <a:t>Er zijn altijd omstandigheden denkbaar waarin je het (nog) niet weet.</a:t>
            </a:r>
          </a:p>
          <a:p>
            <a:endParaRPr lang="nl-NL" dirty="0"/>
          </a:p>
          <a:p>
            <a:r>
              <a:rPr lang="nl-NL" dirty="0"/>
              <a:t>Het probleem is niet dat het algoritme een ‘black box’ is*, het probleem is dat het besluit niet gemotiveerd is.</a:t>
            </a:r>
          </a:p>
          <a:p>
            <a:endParaRPr lang="nl-NL" dirty="0"/>
          </a:p>
          <a:p>
            <a:r>
              <a:rPr lang="nl-NL" dirty="0"/>
              <a:t>De algoritmes die een rechter, of een andere menselijke beslisser gebruikt zijn ook ‘black </a:t>
            </a:r>
            <a:r>
              <a:rPr lang="nl-NL" dirty="0" err="1"/>
              <a:t>boxes</a:t>
            </a:r>
            <a:r>
              <a:rPr lang="nl-NL" dirty="0"/>
              <a:t>’. Het motivering van een besluit is iets anders dan uitleggen hoe het besluit </a:t>
            </a:r>
            <a:r>
              <a:rPr lang="nl-NL" dirty="0" err="1"/>
              <a:t>totstand</a:t>
            </a:r>
            <a:r>
              <a:rPr lang="nl-NL" dirty="0"/>
              <a:t> gekomen is.</a:t>
            </a:r>
          </a:p>
        </p:txBody>
      </p:sp>
      <p:sp>
        <p:nvSpPr>
          <p:cNvPr id="4" name="Tijdelijke aanduiding voor dianummer 3"/>
          <p:cNvSpPr>
            <a:spLocks noGrp="1"/>
          </p:cNvSpPr>
          <p:nvPr>
            <p:ph type="sldNum" sz="quarter" idx="5"/>
          </p:nvPr>
        </p:nvSpPr>
        <p:spPr/>
        <p:txBody>
          <a:bodyPr/>
          <a:lstStyle/>
          <a:p>
            <a:fld id="{433090FD-EF39-A04E-A222-3D64A53B1CE5}" type="slidenum">
              <a:rPr lang="nl-NL" smtClean="0"/>
              <a:t>45</a:t>
            </a:fld>
            <a:endParaRPr lang="nl-NL"/>
          </a:p>
        </p:txBody>
      </p:sp>
    </p:spTree>
    <p:extLst>
      <p:ext uri="{BB962C8B-B14F-4D97-AF65-F5344CB8AC3E}">
        <p14:creationId xmlns:p14="http://schemas.microsoft.com/office/powerpoint/2010/main" val="1377324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De kosten van het herstellen van eerder genomen beslissingen na de ontwerpfase zijn hoog (en hoe langer het duurt, hoe duurder het wordt).</a:t>
            </a:r>
          </a:p>
        </p:txBody>
      </p:sp>
      <p:sp>
        <p:nvSpPr>
          <p:cNvPr id="4" name="Tijdelijke aanduiding voor dianummer 3"/>
          <p:cNvSpPr>
            <a:spLocks noGrp="1"/>
          </p:cNvSpPr>
          <p:nvPr>
            <p:ph type="sldNum" sz="quarter" idx="5"/>
          </p:nvPr>
        </p:nvSpPr>
        <p:spPr/>
        <p:txBody>
          <a:bodyPr/>
          <a:lstStyle/>
          <a:p>
            <a:fld id="{433090FD-EF39-A04E-A222-3D64A53B1CE5}" type="slidenum">
              <a:rPr lang="nl-NL" smtClean="0"/>
              <a:t>8</a:t>
            </a:fld>
            <a:endParaRPr lang="nl-NL"/>
          </a:p>
        </p:txBody>
      </p:sp>
    </p:spTree>
    <p:extLst>
      <p:ext uri="{BB962C8B-B14F-4D97-AF65-F5344CB8AC3E}">
        <p14:creationId xmlns:p14="http://schemas.microsoft.com/office/powerpoint/2010/main" val="308794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433090FD-EF39-A04E-A222-3D64A53B1CE5}" type="slidenum">
              <a:rPr lang="nl-NL" smtClean="0"/>
              <a:t>9</a:t>
            </a:fld>
            <a:endParaRPr lang="nl-NL"/>
          </a:p>
        </p:txBody>
      </p:sp>
    </p:spTree>
    <p:extLst>
      <p:ext uri="{BB962C8B-B14F-4D97-AF65-F5344CB8AC3E}">
        <p14:creationId xmlns:p14="http://schemas.microsoft.com/office/powerpoint/2010/main" val="2729857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spcBef>
                <a:spcPts val="0"/>
              </a:spcBef>
              <a:buNone/>
            </a:pPr>
            <a:r>
              <a:rPr lang="en" b="1" dirty="0"/>
              <a:t>Rule 256, paragraph 2  </a:t>
            </a:r>
            <a:r>
              <a:rPr lang="en" i="1" dirty="0"/>
              <a:t>Cutting the inner line in the curve </a:t>
            </a:r>
            <a:endParaRPr lang="en" dirty="0"/>
          </a:p>
          <a:p>
            <a:pPr marL="0" indent="0">
              <a:lnSpc>
                <a:spcPct val="110000"/>
              </a:lnSpc>
              <a:spcBef>
                <a:spcPts val="0"/>
              </a:spcBef>
              <a:buNone/>
            </a:pPr>
            <a:r>
              <a:rPr lang="en" dirty="0"/>
              <a:t>When entering the curve, in the curve and exiting the curve, </a:t>
            </a:r>
            <a:r>
              <a:rPr lang="en" u="sng" dirty="0"/>
              <a:t>the Competitor is forbidden to cut the inner line of the competition lane</a:t>
            </a:r>
            <a:r>
              <a:rPr lang="en" dirty="0"/>
              <a:t>, as defined by a fully painted line, and marked by snow or movable blocks placed at the inside of the painted line. A breach of this rule will result in the Competitor being disqualified.</a:t>
            </a:r>
          </a:p>
          <a:p>
            <a:pPr marL="0" indent="0">
              <a:lnSpc>
                <a:spcPct val="110000"/>
              </a:lnSpc>
              <a:spcBef>
                <a:spcPts val="0"/>
              </a:spcBef>
              <a:buNone/>
            </a:pPr>
            <a:endParaRPr lang="en" dirty="0"/>
          </a:p>
          <a:p>
            <a:pPr marL="0" indent="0">
              <a:buNone/>
            </a:pPr>
            <a:r>
              <a:rPr lang="en" b="1" dirty="0"/>
              <a:t>Rule 256, paragraph 4 </a:t>
            </a:r>
            <a:r>
              <a:rPr lang="en" i="1" dirty="0"/>
              <a:t>Exceptional situations </a:t>
            </a:r>
            <a:endParaRPr lang="en" dirty="0"/>
          </a:p>
          <a:p>
            <a:pPr marL="0" indent="0">
              <a:lnSpc>
                <a:spcPct val="120000"/>
              </a:lnSpc>
              <a:spcBef>
                <a:spcPts val="0"/>
              </a:spcBef>
              <a:buNone/>
            </a:pPr>
            <a:r>
              <a:rPr lang="en" dirty="0"/>
              <a:t>The following situations will not lead to a disqualification in accordance with paragraph 3 above: </a:t>
            </a:r>
          </a:p>
          <a:p>
            <a:pPr marL="0" indent="0">
              <a:lnSpc>
                <a:spcPct val="120000"/>
              </a:lnSpc>
              <a:spcBef>
                <a:spcPts val="0"/>
              </a:spcBef>
              <a:buNone/>
            </a:pPr>
            <a:r>
              <a:rPr lang="en" dirty="0"/>
              <a:t>…</a:t>
            </a:r>
          </a:p>
          <a:p>
            <a:pPr marL="0" indent="0">
              <a:lnSpc>
                <a:spcPct val="120000"/>
              </a:lnSpc>
              <a:buNone/>
            </a:pPr>
            <a:r>
              <a:rPr lang="en" dirty="0"/>
              <a:t>b) If a Competitor leaves the designated competition lane </a:t>
            </a:r>
            <a:r>
              <a:rPr lang="en" u="sng" dirty="0"/>
              <a:t>due to a fall or other accidental reason</a:t>
            </a:r>
            <a:r>
              <a:rPr lang="en" dirty="0"/>
              <a:t>, the Competitor will not be disqualified if returning directly to the designated lane.</a:t>
            </a:r>
            <a:endParaRPr lang="nl-NL" dirty="0"/>
          </a:p>
          <a:p>
            <a:pPr marL="0" indent="0">
              <a:lnSpc>
                <a:spcPct val="110000"/>
              </a:lnSpc>
              <a:spcBef>
                <a:spcPts val="0"/>
              </a:spcBef>
              <a:buNone/>
            </a:pPr>
            <a:endParaRPr lang="nl-NL" dirty="0"/>
          </a:p>
        </p:txBody>
      </p:sp>
      <p:sp>
        <p:nvSpPr>
          <p:cNvPr id="4" name="Tijdelijke aanduiding voor dianummer 3"/>
          <p:cNvSpPr>
            <a:spLocks noGrp="1"/>
          </p:cNvSpPr>
          <p:nvPr>
            <p:ph type="sldNum" sz="quarter" idx="5"/>
          </p:nvPr>
        </p:nvSpPr>
        <p:spPr/>
        <p:txBody>
          <a:bodyPr/>
          <a:lstStyle/>
          <a:p>
            <a:fld id="{433090FD-EF39-A04E-A222-3D64A53B1CE5}" type="slidenum">
              <a:rPr lang="nl-NL" smtClean="0"/>
              <a:t>16</a:t>
            </a:fld>
            <a:endParaRPr lang="nl-NL"/>
          </a:p>
        </p:txBody>
      </p:sp>
    </p:spTree>
    <p:extLst>
      <p:ext uri="{BB962C8B-B14F-4D97-AF65-F5344CB8AC3E}">
        <p14:creationId xmlns:p14="http://schemas.microsoft.com/office/powerpoint/2010/main" val="1340158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Norm:</a:t>
            </a:r>
          </a:p>
          <a:p>
            <a:pPr marL="228600" indent="-228600">
              <a:buFont typeface="+mj-lt"/>
              <a:buAutoNum type="arabicPeriod"/>
            </a:pPr>
            <a:r>
              <a:rPr lang="nl-NL" dirty="0"/>
              <a:t>Iets dat je (niet) mag doen.</a:t>
            </a:r>
          </a:p>
          <a:p>
            <a:pPr marL="228600" indent="-228600">
              <a:buFont typeface="+mj-lt"/>
              <a:buAutoNum type="arabicPeriod"/>
            </a:pPr>
            <a:r>
              <a:rPr lang="nl-NL" dirty="0"/>
              <a:t>Iets dat je in de toekomst (niet) moet doen.</a:t>
            </a:r>
          </a:p>
          <a:p>
            <a:pPr marL="0" indent="0">
              <a:buFont typeface="+mj-lt"/>
              <a:buNone/>
            </a:pPr>
            <a:endParaRPr lang="nl-NL" dirty="0"/>
          </a:p>
          <a:p>
            <a:pPr marL="0" indent="0">
              <a:buFont typeface="+mj-lt"/>
              <a:buNone/>
            </a:pPr>
            <a:r>
              <a:rPr lang="nl-NL" dirty="0"/>
              <a:t>Een norm is een relatie tussen twee personen (</a:t>
            </a:r>
            <a:r>
              <a:rPr lang="en-US" i="1" noProof="0" dirty="0"/>
              <a:t>agents</a:t>
            </a:r>
            <a:r>
              <a:rPr lang="nl-NL" dirty="0"/>
              <a:t>).</a:t>
            </a:r>
          </a:p>
          <a:p>
            <a:pPr marL="0" indent="0">
              <a:buFont typeface="+mj-lt"/>
              <a:buNone/>
            </a:pPr>
            <a:r>
              <a:rPr lang="nl-NL" dirty="0"/>
              <a:t>Normen beschrijven geaccepteerd gedrag, of verwacht gedrag.</a:t>
            </a:r>
          </a:p>
          <a:p>
            <a:pPr marL="0" indent="0">
              <a:buFont typeface="+mj-lt"/>
              <a:buNone/>
            </a:pPr>
            <a:endParaRPr lang="nl-NL" dirty="0"/>
          </a:p>
          <a:p>
            <a:pPr marL="0" indent="0">
              <a:buFont typeface="+mj-lt"/>
              <a:buNone/>
            </a:pPr>
            <a:r>
              <a:rPr lang="nl-NL" dirty="0"/>
              <a:t>Methoden:</a:t>
            </a:r>
          </a:p>
          <a:p>
            <a:pPr marL="228600" indent="-228600">
              <a:buFont typeface="+mj-lt"/>
              <a:buAutoNum type="arabicPeriod"/>
            </a:pPr>
            <a:r>
              <a:rPr lang="nl-NL" dirty="0" err="1"/>
              <a:t>Rule-based</a:t>
            </a:r>
            <a:r>
              <a:rPr lang="nl-NL" dirty="0"/>
              <a:t> </a:t>
            </a:r>
            <a:r>
              <a:rPr lang="nl-NL" dirty="0" err="1"/>
              <a:t>modelling</a:t>
            </a:r>
            <a:r>
              <a:rPr lang="nl-NL" dirty="0"/>
              <a:t> (Rulespeak*)</a:t>
            </a:r>
          </a:p>
          <a:p>
            <a:pPr marL="228600" indent="-228600">
              <a:buFont typeface="+mj-lt"/>
              <a:buAutoNum type="arabicPeriod"/>
            </a:pPr>
            <a:r>
              <a:rPr lang="nl-NL" dirty="0"/>
              <a:t>Case-based </a:t>
            </a:r>
            <a:r>
              <a:rPr lang="nl-NL" dirty="0" err="1"/>
              <a:t>modelling</a:t>
            </a:r>
            <a:r>
              <a:rPr lang="nl-NL" dirty="0"/>
              <a:t> (HYPO**)</a:t>
            </a:r>
          </a:p>
          <a:p>
            <a:pPr marL="228600" indent="-228600">
              <a:buFont typeface="+mj-lt"/>
              <a:buAutoNum type="arabicPeriod"/>
            </a:pPr>
            <a:r>
              <a:rPr lang="nl-NL" dirty="0"/>
              <a:t>Logic </a:t>
            </a:r>
            <a:r>
              <a:rPr lang="nl-NL" dirty="0" err="1"/>
              <a:t>based</a:t>
            </a:r>
            <a:r>
              <a:rPr lang="nl-NL" dirty="0"/>
              <a:t> </a:t>
            </a:r>
            <a:r>
              <a:rPr lang="nl-NL" dirty="0" err="1"/>
              <a:t>modelling</a:t>
            </a:r>
            <a:r>
              <a:rPr lang="nl-NL" dirty="0"/>
              <a:t> (Standard </a:t>
            </a:r>
            <a:r>
              <a:rPr lang="nl-NL" dirty="0" err="1"/>
              <a:t>Deontic</a:t>
            </a:r>
            <a:r>
              <a:rPr lang="nl-NL" dirty="0"/>
              <a:t> Logic (SDL), Action Logic, Input-Output Logic, c)</a:t>
            </a:r>
          </a:p>
          <a:p>
            <a:pPr marL="228600" indent="-228600">
              <a:buFont typeface="+mj-lt"/>
              <a:buAutoNum type="arabicPeriod"/>
            </a:pPr>
            <a:r>
              <a:rPr lang="nl-NL" dirty="0"/>
              <a:t>Model-</a:t>
            </a:r>
            <a:r>
              <a:rPr lang="nl-NL" dirty="0" err="1"/>
              <a:t>based</a:t>
            </a:r>
            <a:r>
              <a:rPr lang="nl-NL" dirty="0"/>
              <a:t> </a:t>
            </a:r>
            <a:r>
              <a:rPr lang="nl-NL" dirty="0" err="1"/>
              <a:t>modelling</a:t>
            </a:r>
            <a:r>
              <a:rPr lang="nl-NL" dirty="0"/>
              <a:t> (FLINT, frame-</a:t>
            </a:r>
            <a:r>
              <a:rPr lang="nl-NL" dirty="0" err="1"/>
              <a:t>based</a:t>
            </a:r>
            <a:r>
              <a:rPr lang="nl-NL" dirty="0"/>
              <a:t> requirements analysis </a:t>
            </a:r>
            <a:r>
              <a:rPr lang="nl-NL" dirty="0" err="1"/>
              <a:t>method</a:t>
            </a:r>
            <a:r>
              <a:rPr lang="nl-NL" dirty="0"/>
              <a:t> (FBRAM)***, frame-</a:t>
            </a:r>
            <a:r>
              <a:rPr lang="nl-NL" dirty="0" err="1"/>
              <a:t>based</a:t>
            </a:r>
            <a:r>
              <a:rPr lang="nl-NL" dirty="0"/>
              <a:t> </a:t>
            </a:r>
            <a:r>
              <a:rPr lang="nl-NL" dirty="0" err="1"/>
              <a:t>conceptual</a:t>
            </a:r>
            <a:r>
              <a:rPr lang="nl-NL" dirty="0"/>
              <a:t> </a:t>
            </a:r>
            <a:r>
              <a:rPr lang="nl-NL" dirty="0" err="1"/>
              <a:t>modelling</a:t>
            </a:r>
            <a:r>
              <a:rPr lang="nl-NL" dirty="0"/>
              <a:t>****)</a:t>
            </a:r>
          </a:p>
          <a:p>
            <a:pPr marL="0" indent="0">
              <a:buFont typeface="+mj-lt"/>
              <a:buNone/>
            </a:pPr>
            <a:r>
              <a:rPr lang="nl-NL" dirty="0"/>
              <a:t>*)     Ronald Ross, 1996</a:t>
            </a:r>
          </a:p>
          <a:p>
            <a:pPr marL="0" indent="0">
              <a:buFont typeface="+mj-lt"/>
              <a:buNone/>
            </a:pPr>
            <a:r>
              <a:rPr lang="nl-NL" dirty="0"/>
              <a:t>**)   Kevin Ashley, </a:t>
            </a:r>
            <a:r>
              <a:rPr lang="nl-NL" dirty="0" err="1"/>
              <a:t>Edwina</a:t>
            </a:r>
            <a:r>
              <a:rPr lang="nl-NL" dirty="0"/>
              <a:t> </a:t>
            </a:r>
            <a:r>
              <a:rPr lang="nl-NL" dirty="0" err="1"/>
              <a:t>Rissland</a:t>
            </a:r>
            <a:r>
              <a:rPr lang="nl-NL" dirty="0"/>
              <a:t>, Anne Gardner, 1987</a:t>
            </a:r>
          </a:p>
          <a:p>
            <a:pPr marL="0" indent="0">
              <a:buFont typeface="+mj-lt"/>
              <a:buNone/>
            </a:pPr>
            <a:r>
              <a:rPr lang="nl-NL" dirty="0"/>
              <a:t>***) Travis </a:t>
            </a:r>
            <a:r>
              <a:rPr lang="nl-NL" dirty="0" err="1"/>
              <a:t>Breaux</a:t>
            </a:r>
            <a:r>
              <a:rPr lang="nl-NL" dirty="0"/>
              <a:t>, 2009</a:t>
            </a:r>
          </a:p>
          <a:p>
            <a:pPr marL="0" indent="0">
              <a:buFont typeface="+mj-lt"/>
              <a:buNone/>
            </a:pPr>
            <a:r>
              <a:rPr lang="nl-NL" dirty="0"/>
              <a:t>***) Robert van Kralingen, 1995</a:t>
            </a:r>
          </a:p>
        </p:txBody>
      </p:sp>
      <p:sp>
        <p:nvSpPr>
          <p:cNvPr id="4" name="Tijdelijke aanduiding voor dianummer 3"/>
          <p:cNvSpPr>
            <a:spLocks noGrp="1"/>
          </p:cNvSpPr>
          <p:nvPr>
            <p:ph type="sldNum" sz="quarter" idx="5"/>
          </p:nvPr>
        </p:nvSpPr>
        <p:spPr/>
        <p:txBody>
          <a:bodyPr/>
          <a:lstStyle/>
          <a:p>
            <a:fld id="{433090FD-EF39-A04E-A222-3D64A53B1CE5}" type="slidenum">
              <a:rPr lang="nl-NL" smtClean="0"/>
              <a:t>17</a:t>
            </a:fld>
            <a:endParaRPr lang="nl-NL"/>
          </a:p>
        </p:txBody>
      </p:sp>
    </p:spTree>
    <p:extLst>
      <p:ext uri="{BB962C8B-B14F-4D97-AF65-F5344CB8AC3E}">
        <p14:creationId xmlns:p14="http://schemas.microsoft.com/office/powerpoint/2010/main" val="1720091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r>
              <a:rPr lang="nl-NL" sz="1200" b="1" dirty="0"/>
              <a:t>Vraag</a:t>
            </a:r>
          </a:p>
          <a:p>
            <a:pPr algn="l"/>
            <a:r>
              <a:rPr lang="nl-NL" sz="1200" dirty="0"/>
              <a:t>Hoeveel schade heeft Kjeld Nuis gehad als gevolg van zijn diskwalificatie?</a:t>
            </a:r>
          </a:p>
          <a:p>
            <a:endParaRPr lang="nl-NL" dirty="0"/>
          </a:p>
        </p:txBody>
      </p:sp>
      <p:sp>
        <p:nvSpPr>
          <p:cNvPr id="4" name="Tijdelijke aanduiding voor dianummer 3"/>
          <p:cNvSpPr>
            <a:spLocks noGrp="1"/>
          </p:cNvSpPr>
          <p:nvPr>
            <p:ph type="sldNum" sz="quarter" idx="5"/>
          </p:nvPr>
        </p:nvSpPr>
        <p:spPr/>
        <p:txBody>
          <a:bodyPr/>
          <a:lstStyle/>
          <a:p>
            <a:fld id="{433090FD-EF39-A04E-A222-3D64A53B1CE5}" type="slidenum">
              <a:rPr lang="nl-NL" smtClean="0"/>
              <a:t>21</a:t>
            </a:fld>
            <a:endParaRPr lang="nl-NL"/>
          </a:p>
        </p:txBody>
      </p:sp>
    </p:spTree>
    <p:extLst>
      <p:ext uri="{BB962C8B-B14F-4D97-AF65-F5344CB8AC3E}">
        <p14:creationId xmlns:p14="http://schemas.microsoft.com/office/powerpoint/2010/main" val="652156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Het vergelijken van interpretaties en voorziening die helpen bij het ondersteunen van meningsverschillen bieden mogelijkheden voor het stroomlijnen van bezwaar- en beroepsprocedures.</a:t>
            </a:r>
          </a:p>
          <a:p>
            <a:endParaRPr lang="nl-NL" dirty="0"/>
          </a:p>
          <a:p>
            <a:r>
              <a:rPr lang="nl-NL" dirty="0"/>
              <a:t>Maar ook om de uitkomsten van bezwaar- en beroepsprocedures te verwerken in de specificaties van INDiGO, en werkinstructies. </a:t>
            </a:r>
          </a:p>
          <a:p>
            <a:endParaRPr lang="nl-NL" dirty="0"/>
          </a:p>
          <a:p>
            <a:endParaRPr lang="nl-NL" dirty="0"/>
          </a:p>
        </p:txBody>
      </p:sp>
      <p:sp>
        <p:nvSpPr>
          <p:cNvPr id="4" name="Tijdelijke aanduiding voor dianummer 3"/>
          <p:cNvSpPr>
            <a:spLocks noGrp="1"/>
          </p:cNvSpPr>
          <p:nvPr>
            <p:ph type="sldNum" sz="quarter" idx="5"/>
          </p:nvPr>
        </p:nvSpPr>
        <p:spPr/>
        <p:txBody>
          <a:bodyPr/>
          <a:lstStyle/>
          <a:p>
            <a:fld id="{433090FD-EF39-A04E-A222-3D64A53B1CE5}" type="slidenum">
              <a:rPr lang="nl-NL" smtClean="0"/>
              <a:t>22</a:t>
            </a:fld>
            <a:endParaRPr lang="nl-NL"/>
          </a:p>
        </p:txBody>
      </p:sp>
    </p:spTree>
    <p:extLst>
      <p:ext uri="{BB962C8B-B14F-4D97-AF65-F5344CB8AC3E}">
        <p14:creationId xmlns:p14="http://schemas.microsoft.com/office/powerpoint/2010/main" val="2131720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Het vergelijken van interpretaties en voorziening die helpen bij het ondersteunen van meningsverschillen bieden mogelijkheden voor het stroomlijnen van bezwaar- en beroepsprocedures.</a:t>
            </a:r>
          </a:p>
          <a:p>
            <a:endParaRPr lang="nl-NL" dirty="0"/>
          </a:p>
          <a:p>
            <a:r>
              <a:rPr lang="nl-NL" dirty="0"/>
              <a:t>Maar ook om de uitkomsten van bezwaar- en beroepsprocedures te verwerken in de specificaties van INDiGO, en werkinstructies. </a:t>
            </a:r>
          </a:p>
          <a:p>
            <a:endParaRPr lang="nl-NL" dirty="0"/>
          </a:p>
          <a:p>
            <a:endParaRPr lang="nl-NL" dirty="0"/>
          </a:p>
        </p:txBody>
      </p:sp>
      <p:sp>
        <p:nvSpPr>
          <p:cNvPr id="4" name="Tijdelijke aanduiding voor dianummer 3"/>
          <p:cNvSpPr>
            <a:spLocks noGrp="1"/>
          </p:cNvSpPr>
          <p:nvPr>
            <p:ph type="sldNum" sz="quarter" idx="5"/>
          </p:nvPr>
        </p:nvSpPr>
        <p:spPr/>
        <p:txBody>
          <a:bodyPr/>
          <a:lstStyle/>
          <a:p>
            <a:fld id="{433090FD-EF39-A04E-A222-3D64A53B1CE5}" type="slidenum">
              <a:rPr lang="nl-NL" smtClean="0"/>
              <a:t>23</a:t>
            </a:fld>
            <a:endParaRPr lang="nl-NL"/>
          </a:p>
        </p:txBody>
      </p:sp>
    </p:spTree>
    <p:extLst>
      <p:ext uri="{BB962C8B-B14F-4D97-AF65-F5344CB8AC3E}">
        <p14:creationId xmlns:p14="http://schemas.microsoft.com/office/powerpoint/2010/main" val="1399608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B1D973-B1FF-9B49-91E1-CD053011E3AB}"/>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p>
        </p:txBody>
      </p:sp>
      <p:sp>
        <p:nvSpPr>
          <p:cNvPr id="3" name="Ondertitel 2">
            <a:extLst>
              <a:ext uri="{FF2B5EF4-FFF2-40B4-BE49-F238E27FC236}">
                <a16:creationId xmlns:a16="http://schemas.microsoft.com/office/drawing/2014/main" id="{03834E65-1087-E345-9181-D5FF1883ED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4" name="Tijdelijke aanduiding voor datum 3">
            <a:extLst>
              <a:ext uri="{FF2B5EF4-FFF2-40B4-BE49-F238E27FC236}">
                <a16:creationId xmlns:a16="http://schemas.microsoft.com/office/drawing/2014/main" id="{F0E9059D-EC08-9540-9C48-79A0B49A1CA2}"/>
              </a:ext>
            </a:extLst>
          </p:cNvPr>
          <p:cNvSpPr>
            <a:spLocks noGrp="1"/>
          </p:cNvSpPr>
          <p:nvPr>
            <p:ph type="dt" sz="half" idx="10"/>
          </p:nvPr>
        </p:nvSpPr>
        <p:spPr/>
        <p:txBody>
          <a:bodyPr/>
          <a:lstStyle/>
          <a:p>
            <a:fld id="{D0090708-260A-1D4B-996E-435D9EA48B30}" type="datetimeFigureOut">
              <a:rPr lang="nl-NL" smtClean="0"/>
              <a:t>15-10-2019</a:t>
            </a:fld>
            <a:endParaRPr lang="nl-NL"/>
          </a:p>
        </p:txBody>
      </p:sp>
      <p:sp>
        <p:nvSpPr>
          <p:cNvPr id="5" name="Tijdelijke aanduiding voor voettekst 4">
            <a:extLst>
              <a:ext uri="{FF2B5EF4-FFF2-40B4-BE49-F238E27FC236}">
                <a16:creationId xmlns:a16="http://schemas.microsoft.com/office/drawing/2014/main" id="{66507C48-927C-BC49-A1D3-34DDD4FE695B}"/>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DA653830-3550-624C-899E-CAB7AE205DB7}"/>
              </a:ext>
            </a:extLst>
          </p:cNvPr>
          <p:cNvSpPr>
            <a:spLocks noGrp="1"/>
          </p:cNvSpPr>
          <p:nvPr>
            <p:ph type="sldNum" sz="quarter" idx="12"/>
          </p:nvPr>
        </p:nvSpPr>
        <p:spPr/>
        <p:txBody>
          <a:bodyPr/>
          <a:lstStyle/>
          <a:p>
            <a:fld id="{2D6E6E15-30D3-344B-B1D6-881D9D379999}" type="slidenum">
              <a:rPr lang="nl-NL" smtClean="0"/>
              <a:t>‹nr.›</a:t>
            </a:fld>
            <a:endParaRPr lang="nl-NL"/>
          </a:p>
        </p:txBody>
      </p:sp>
    </p:spTree>
    <p:extLst>
      <p:ext uri="{BB962C8B-B14F-4D97-AF65-F5344CB8AC3E}">
        <p14:creationId xmlns:p14="http://schemas.microsoft.com/office/powerpoint/2010/main" val="3837143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D367AA-6846-E445-B771-3DBD52100A48}"/>
              </a:ext>
            </a:extLst>
          </p:cNvPr>
          <p:cNvSpPr>
            <a:spLocks noGrp="1"/>
          </p:cNvSpPr>
          <p:nvPr>
            <p:ph type="title"/>
          </p:nvPr>
        </p:nvSpPr>
        <p:spPr/>
        <p:txBody>
          <a:bodyPr/>
          <a:lstStyle/>
          <a:p>
            <a:r>
              <a:rPr lang="nl-NL"/>
              <a:t>Klik om stijl te bewerken</a:t>
            </a:r>
          </a:p>
        </p:txBody>
      </p:sp>
      <p:sp>
        <p:nvSpPr>
          <p:cNvPr id="3" name="Tijdelijke aanduiding voor verticale tekst 2">
            <a:extLst>
              <a:ext uri="{FF2B5EF4-FFF2-40B4-BE49-F238E27FC236}">
                <a16:creationId xmlns:a16="http://schemas.microsoft.com/office/drawing/2014/main" id="{B8793DA8-5C5D-724C-A313-04165BC012B9}"/>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71DAE4E5-5AEF-0844-831E-A76967C89508}"/>
              </a:ext>
            </a:extLst>
          </p:cNvPr>
          <p:cNvSpPr>
            <a:spLocks noGrp="1"/>
          </p:cNvSpPr>
          <p:nvPr>
            <p:ph type="dt" sz="half" idx="10"/>
          </p:nvPr>
        </p:nvSpPr>
        <p:spPr/>
        <p:txBody>
          <a:bodyPr/>
          <a:lstStyle/>
          <a:p>
            <a:fld id="{D0090708-260A-1D4B-996E-435D9EA48B30}" type="datetimeFigureOut">
              <a:rPr lang="nl-NL" smtClean="0"/>
              <a:t>15-10-2019</a:t>
            </a:fld>
            <a:endParaRPr lang="nl-NL"/>
          </a:p>
        </p:txBody>
      </p:sp>
      <p:sp>
        <p:nvSpPr>
          <p:cNvPr id="5" name="Tijdelijke aanduiding voor voettekst 4">
            <a:extLst>
              <a:ext uri="{FF2B5EF4-FFF2-40B4-BE49-F238E27FC236}">
                <a16:creationId xmlns:a16="http://schemas.microsoft.com/office/drawing/2014/main" id="{BA6B4B22-6C9D-404A-95AE-FB6E30CAB738}"/>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7DAEE1A-A9FA-5542-91D0-DCAA361F4C5E}"/>
              </a:ext>
            </a:extLst>
          </p:cNvPr>
          <p:cNvSpPr>
            <a:spLocks noGrp="1"/>
          </p:cNvSpPr>
          <p:nvPr>
            <p:ph type="sldNum" sz="quarter" idx="12"/>
          </p:nvPr>
        </p:nvSpPr>
        <p:spPr/>
        <p:txBody>
          <a:bodyPr/>
          <a:lstStyle/>
          <a:p>
            <a:fld id="{2D6E6E15-30D3-344B-B1D6-881D9D379999}" type="slidenum">
              <a:rPr lang="nl-NL" smtClean="0"/>
              <a:t>‹nr.›</a:t>
            </a:fld>
            <a:endParaRPr lang="nl-NL"/>
          </a:p>
        </p:txBody>
      </p:sp>
    </p:spTree>
    <p:extLst>
      <p:ext uri="{BB962C8B-B14F-4D97-AF65-F5344CB8AC3E}">
        <p14:creationId xmlns:p14="http://schemas.microsoft.com/office/powerpoint/2010/main" val="127305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C4EC1A64-7866-FC4F-82F7-D1AC612AC907}"/>
              </a:ext>
            </a:extLst>
          </p:cNvPr>
          <p:cNvSpPr>
            <a:spLocks noGrp="1"/>
          </p:cNvSpPr>
          <p:nvPr>
            <p:ph type="title" orient="vert"/>
          </p:nvPr>
        </p:nvSpPr>
        <p:spPr>
          <a:xfrm>
            <a:off x="8724900" y="365125"/>
            <a:ext cx="2628900" cy="5811838"/>
          </a:xfrm>
        </p:spPr>
        <p:txBody>
          <a:bodyPr vert="eaVert"/>
          <a:lstStyle/>
          <a:p>
            <a:r>
              <a:rPr lang="nl-NL"/>
              <a:t>Klik om stijl te bewerken</a:t>
            </a:r>
          </a:p>
        </p:txBody>
      </p:sp>
      <p:sp>
        <p:nvSpPr>
          <p:cNvPr id="3" name="Tijdelijke aanduiding voor verticale tekst 2">
            <a:extLst>
              <a:ext uri="{FF2B5EF4-FFF2-40B4-BE49-F238E27FC236}">
                <a16:creationId xmlns:a16="http://schemas.microsoft.com/office/drawing/2014/main" id="{65A3A084-B157-3F46-AE91-9E3483F87FF4}"/>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2D93660D-C1AF-FB43-8736-03DD0384EF97}"/>
              </a:ext>
            </a:extLst>
          </p:cNvPr>
          <p:cNvSpPr>
            <a:spLocks noGrp="1"/>
          </p:cNvSpPr>
          <p:nvPr>
            <p:ph type="dt" sz="half" idx="10"/>
          </p:nvPr>
        </p:nvSpPr>
        <p:spPr/>
        <p:txBody>
          <a:bodyPr/>
          <a:lstStyle/>
          <a:p>
            <a:fld id="{D0090708-260A-1D4B-996E-435D9EA48B30}" type="datetimeFigureOut">
              <a:rPr lang="nl-NL" smtClean="0"/>
              <a:t>15-10-2019</a:t>
            </a:fld>
            <a:endParaRPr lang="nl-NL"/>
          </a:p>
        </p:txBody>
      </p:sp>
      <p:sp>
        <p:nvSpPr>
          <p:cNvPr id="5" name="Tijdelijke aanduiding voor voettekst 4">
            <a:extLst>
              <a:ext uri="{FF2B5EF4-FFF2-40B4-BE49-F238E27FC236}">
                <a16:creationId xmlns:a16="http://schemas.microsoft.com/office/drawing/2014/main" id="{62B49A16-9F77-AD42-A4CC-27329332DBC8}"/>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B94AFFED-E19C-8946-B182-A7ECFBE63881}"/>
              </a:ext>
            </a:extLst>
          </p:cNvPr>
          <p:cNvSpPr>
            <a:spLocks noGrp="1"/>
          </p:cNvSpPr>
          <p:nvPr>
            <p:ph type="sldNum" sz="quarter" idx="12"/>
          </p:nvPr>
        </p:nvSpPr>
        <p:spPr/>
        <p:txBody>
          <a:bodyPr/>
          <a:lstStyle/>
          <a:p>
            <a:fld id="{2D6E6E15-30D3-344B-B1D6-881D9D379999}" type="slidenum">
              <a:rPr lang="nl-NL" smtClean="0"/>
              <a:t>‹nr.›</a:t>
            </a:fld>
            <a:endParaRPr lang="nl-NL"/>
          </a:p>
        </p:txBody>
      </p:sp>
    </p:spTree>
    <p:extLst>
      <p:ext uri="{BB962C8B-B14F-4D97-AF65-F5344CB8AC3E}">
        <p14:creationId xmlns:p14="http://schemas.microsoft.com/office/powerpoint/2010/main" val="1806398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00DDF3-4B9D-5243-96DE-0B4366699E5B}"/>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13828CED-8105-2F44-8D74-33823446CFA6}"/>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BC1E690A-5441-4147-AC2F-0C8168553E14}"/>
              </a:ext>
            </a:extLst>
          </p:cNvPr>
          <p:cNvSpPr>
            <a:spLocks noGrp="1"/>
          </p:cNvSpPr>
          <p:nvPr>
            <p:ph type="dt" sz="half" idx="10"/>
          </p:nvPr>
        </p:nvSpPr>
        <p:spPr/>
        <p:txBody>
          <a:bodyPr/>
          <a:lstStyle/>
          <a:p>
            <a:fld id="{D0090708-260A-1D4B-996E-435D9EA48B30}" type="datetimeFigureOut">
              <a:rPr lang="nl-NL" smtClean="0"/>
              <a:t>15-10-2019</a:t>
            </a:fld>
            <a:endParaRPr lang="nl-NL"/>
          </a:p>
        </p:txBody>
      </p:sp>
      <p:sp>
        <p:nvSpPr>
          <p:cNvPr id="5" name="Tijdelijke aanduiding voor voettekst 4">
            <a:extLst>
              <a:ext uri="{FF2B5EF4-FFF2-40B4-BE49-F238E27FC236}">
                <a16:creationId xmlns:a16="http://schemas.microsoft.com/office/drawing/2014/main" id="{2418D497-DEAE-CE4F-A74E-26CA9C1D5938}"/>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623A767-3501-E546-AEEF-F92A0CD0E500}"/>
              </a:ext>
            </a:extLst>
          </p:cNvPr>
          <p:cNvSpPr>
            <a:spLocks noGrp="1"/>
          </p:cNvSpPr>
          <p:nvPr>
            <p:ph type="sldNum" sz="quarter" idx="12"/>
          </p:nvPr>
        </p:nvSpPr>
        <p:spPr/>
        <p:txBody>
          <a:bodyPr/>
          <a:lstStyle/>
          <a:p>
            <a:fld id="{2D6E6E15-30D3-344B-B1D6-881D9D379999}" type="slidenum">
              <a:rPr lang="nl-NL" smtClean="0"/>
              <a:t>‹nr.›</a:t>
            </a:fld>
            <a:endParaRPr lang="nl-NL"/>
          </a:p>
        </p:txBody>
      </p:sp>
    </p:spTree>
    <p:extLst>
      <p:ext uri="{BB962C8B-B14F-4D97-AF65-F5344CB8AC3E}">
        <p14:creationId xmlns:p14="http://schemas.microsoft.com/office/powerpoint/2010/main" val="3106565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AE092E-DC7A-B94E-A616-631E7D810268}"/>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p>
        </p:txBody>
      </p:sp>
      <p:sp>
        <p:nvSpPr>
          <p:cNvPr id="3" name="Tijdelijke aanduiding voor tekst 2">
            <a:extLst>
              <a:ext uri="{FF2B5EF4-FFF2-40B4-BE49-F238E27FC236}">
                <a16:creationId xmlns:a16="http://schemas.microsoft.com/office/drawing/2014/main" id="{048E8ED9-A818-3B4E-9C7B-F66F48BD34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8C6CD194-C0E5-0248-BD37-552CDEBA0192}"/>
              </a:ext>
            </a:extLst>
          </p:cNvPr>
          <p:cNvSpPr>
            <a:spLocks noGrp="1"/>
          </p:cNvSpPr>
          <p:nvPr>
            <p:ph type="dt" sz="half" idx="10"/>
          </p:nvPr>
        </p:nvSpPr>
        <p:spPr/>
        <p:txBody>
          <a:bodyPr/>
          <a:lstStyle/>
          <a:p>
            <a:fld id="{D0090708-260A-1D4B-996E-435D9EA48B30}" type="datetimeFigureOut">
              <a:rPr lang="nl-NL" smtClean="0"/>
              <a:t>15-10-2019</a:t>
            </a:fld>
            <a:endParaRPr lang="nl-NL"/>
          </a:p>
        </p:txBody>
      </p:sp>
      <p:sp>
        <p:nvSpPr>
          <p:cNvPr id="5" name="Tijdelijke aanduiding voor voettekst 4">
            <a:extLst>
              <a:ext uri="{FF2B5EF4-FFF2-40B4-BE49-F238E27FC236}">
                <a16:creationId xmlns:a16="http://schemas.microsoft.com/office/drawing/2014/main" id="{3D71889B-DEEF-E34C-A0CF-CAECAF60448A}"/>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214F88BB-641E-1543-9BB4-2634B5EF23B6}"/>
              </a:ext>
            </a:extLst>
          </p:cNvPr>
          <p:cNvSpPr>
            <a:spLocks noGrp="1"/>
          </p:cNvSpPr>
          <p:nvPr>
            <p:ph type="sldNum" sz="quarter" idx="12"/>
          </p:nvPr>
        </p:nvSpPr>
        <p:spPr/>
        <p:txBody>
          <a:bodyPr/>
          <a:lstStyle/>
          <a:p>
            <a:fld id="{2D6E6E15-30D3-344B-B1D6-881D9D379999}" type="slidenum">
              <a:rPr lang="nl-NL" smtClean="0"/>
              <a:t>‹nr.›</a:t>
            </a:fld>
            <a:endParaRPr lang="nl-NL"/>
          </a:p>
        </p:txBody>
      </p:sp>
    </p:spTree>
    <p:extLst>
      <p:ext uri="{BB962C8B-B14F-4D97-AF65-F5344CB8AC3E}">
        <p14:creationId xmlns:p14="http://schemas.microsoft.com/office/powerpoint/2010/main" val="1265397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D5E7F0-3396-0142-8C04-CA442045C857}"/>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2319F136-F691-1948-8FBB-F4CA4E15350D}"/>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a:extLst>
              <a:ext uri="{FF2B5EF4-FFF2-40B4-BE49-F238E27FC236}">
                <a16:creationId xmlns:a16="http://schemas.microsoft.com/office/drawing/2014/main" id="{A332346D-A433-A748-BE2E-F698CBC91403}"/>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a:extLst>
              <a:ext uri="{FF2B5EF4-FFF2-40B4-BE49-F238E27FC236}">
                <a16:creationId xmlns:a16="http://schemas.microsoft.com/office/drawing/2014/main" id="{CF6508A4-10FB-BE45-A9C6-F5D620F79EFC}"/>
              </a:ext>
            </a:extLst>
          </p:cNvPr>
          <p:cNvSpPr>
            <a:spLocks noGrp="1"/>
          </p:cNvSpPr>
          <p:nvPr>
            <p:ph type="dt" sz="half" idx="10"/>
          </p:nvPr>
        </p:nvSpPr>
        <p:spPr/>
        <p:txBody>
          <a:bodyPr/>
          <a:lstStyle/>
          <a:p>
            <a:fld id="{D0090708-260A-1D4B-996E-435D9EA48B30}" type="datetimeFigureOut">
              <a:rPr lang="nl-NL" smtClean="0"/>
              <a:t>15-10-2019</a:t>
            </a:fld>
            <a:endParaRPr lang="nl-NL"/>
          </a:p>
        </p:txBody>
      </p:sp>
      <p:sp>
        <p:nvSpPr>
          <p:cNvPr id="6" name="Tijdelijke aanduiding voor voettekst 5">
            <a:extLst>
              <a:ext uri="{FF2B5EF4-FFF2-40B4-BE49-F238E27FC236}">
                <a16:creationId xmlns:a16="http://schemas.microsoft.com/office/drawing/2014/main" id="{C703F6F2-264D-2D4A-8724-F91E3FAF205F}"/>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25E96791-EC63-F441-815B-12CA5DA546E4}"/>
              </a:ext>
            </a:extLst>
          </p:cNvPr>
          <p:cNvSpPr>
            <a:spLocks noGrp="1"/>
          </p:cNvSpPr>
          <p:nvPr>
            <p:ph type="sldNum" sz="quarter" idx="12"/>
          </p:nvPr>
        </p:nvSpPr>
        <p:spPr/>
        <p:txBody>
          <a:bodyPr/>
          <a:lstStyle/>
          <a:p>
            <a:fld id="{2D6E6E15-30D3-344B-B1D6-881D9D379999}" type="slidenum">
              <a:rPr lang="nl-NL" smtClean="0"/>
              <a:t>‹nr.›</a:t>
            </a:fld>
            <a:endParaRPr lang="nl-NL"/>
          </a:p>
        </p:txBody>
      </p:sp>
    </p:spTree>
    <p:extLst>
      <p:ext uri="{BB962C8B-B14F-4D97-AF65-F5344CB8AC3E}">
        <p14:creationId xmlns:p14="http://schemas.microsoft.com/office/powerpoint/2010/main" val="1315385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D72E32-36B5-4D49-A7BD-5C3D4D26F17C}"/>
              </a:ext>
            </a:extLst>
          </p:cNvPr>
          <p:cNvSpPr>
            <a:spLocks noGrp="1"/>
          </p:cNvSpPr>
          <p:nvPr>
            <p:ph type="title"/>
          </p:nvPr>
        </p:nvSpPr>
        <p:spPr>
          <a:xfrm>
            <a:off x="839788" y="365125"/>
            <a:ext cx="10515600" cy="1325563"/>
          </a:xfrm>
        </p:spPr>
        <p:txBody>
          <a:bodyPr/>
          <a:lstStyle/>
          <a:p>
            <a:r>
              <a:rPr lang="nl-NL"/>
              <a:t>Klik om stijl te bewerken</a:t>
            </a:r>
          </a:p>
        </p:txBody>
      </p:sp>
      <p:sp>
        <p:nvSpPr>
          <p:cNvPr id="3" name="Tijdelijke aanduiding voor tekst 2">
            <a:extLst>
              <a:ext uri="{FF2B5EF4-FFF2-40B4-BE49-F238E27FC236}">
                <a16:creationId xmlns:a16="http://schemas.microsoft.com/office/drawing/2014/main" id="{B798F320-0068-7D4E-B985-B69C866B5A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D23D026A-FE45-3448-B4F0-EC03F8A15E07}"/>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a:extLst>
              <a:ext uri="{FF2B5EF4-FFF2-40B4-BE49-F238E27FC236}">
                <a16:creationId xmlns:a16="http://schemas.microsoft.com/office/drawing/2014/main" id="{C61B9972-D489-0043-9C4A-19F3508561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722A4129-F186-2E4F-9305-86972ABEEE68}"/>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a:extLst>
              <a:ext uri="{FF2B5EF4-FFF2-40B4-BE49-F238E27FC236}">
                <a16:creationId xmlns:a16="http://schemas.microsoft.com/office/drawing/2014/main" id="{36DCC4C8-3446-6644-8F08-A38D1568B166}"/>
              </a:ext>
            </a:extLst>
          </p:cNvPr>
          <p:cNvSpPr>
            <a:spLocks noGrp="1"/>
          </p:cNvSpPr>
          <p:nvPr>
            <p:ph type="dt" sz="half" idx="10"/>
          </p:nvPr>
        </p:nvSpPr>
        <p:spPr/>
        <p:txBody>
          <a:bodyPr/>
          <a:lstStyle/>
          <a:p>
            <a:fld id="{D0090708-260A-1D4B-996E-435D9EA48B30}" type="datetimeFigureOut">
              <a:rPr lang="nl-NL" smtClean="0"/>
              <a:t>15-10-2019</a:t>
            </a:fld>
            <a:endParaRPr lang="nl-NL"/>
          </a:p>
        </p:txBody>
      </p:sp>
      <p:sp>
        <p:nvSpPr>
          <p:cNvPr id="8" name="Tijdelijke aanduiding voor voettekst 7">
            <a:extLst>
              <a:ext uri="{FF2B5EF4-FFF2-40B4-BE49-F238E27FC236}">
                <a16:creationId xmlns:a16="http://schemas.microsoft.com/office/drawing/2014/main" id="{4A05F4F2-3DEB-1C40-BA19-69C946294788}"/>
              </a:ext>
            </a:extLst>
          </p:cNvPr>
          <p:cNvSpPr>
            <a:spLocks noGrp="1"/>
          </p:cNvSpPr>
          <p:nvPr>
            <p:ph type="ftr" sz="quarter" idx="11"/>
          </p:nvPr>
        </p:nvSpPr>
        <p:spPr/>
        <p:txBody>
          <a:bodyPr/>
          <a:lstStyle/>
          <a:p>
            <a:endParaRPr lang="nl-NL"/>
          </a:p>
        </p:txBody>
      </p:sp>
      <p:sp>
        <p:nvSpPr>
          <p:cNvPr id="9" name="Tijdelijke aanduiding voor dianummer 8">
            <a:extLst>
              <a:ext uri="{FF2B5EF4-FFF2-40B4-BE49-F238E27FC236}">
                <a16:creationId xmlns:a16="http://schemas.microsoft.com/office/drawing/2014/main" id="{91824C1B-DFB7-F140-B9C6-E08FB24FDC56}"/>
              </a:ext>
            </a:extLst>
          </p:cNvPr>
          <p:cNvSpPr>
            <a:spLocks noGrp="1"/>
          </p:cNvSpPr>
          <p:nvPr>
            <p:ph type="sldNum" sz="quarter" idx="12"/>
          </p:nvPr>
        </p:nvSpPr>
        <p:spPr/>
        <p:txBody>
          <a:bodyPr/>
          <a:lstStyle/>
          <a:p>
            <a:fld id="{2D6E6E15-30D3-344B-B1D6-881D9D379999}" type="slidenum">
              <a:rPr lang="nl-NL" smtClean="0"/>
              <a:t>‹nr.›</a:t>
            </a:fld>
            <a:endParaRPr lang="nl-NL"/>
          </a:p>
        </p:txBody>
      </p:sp>
    </p:spTree>
    <p:extLst>
      <p:ext uri="{BB962C8B-B14F-4D97-AF65-F5344CB8AC3E}">
        <p14:creationId xmlns:p14="http://schemas.microsoft.com/office/powerpoint/2010/main" val="3720158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62B9B7-F8CF-E744-A0BE-0B5BEE0F41D5}"/>
              </a:ext>
            </a:extLst>
          </p:cNvPr>
          <p:cNvSpPr>
            <a:spLocks noGrp="1"/>
          </p:cNvSpPr>
          <p:nvPr>
            <p:ph type="title"/>
          </p:nvPr>
        </p:nvSpPr>
        <p:spPr/>
        <p:txBody>
          <a:bodyPr/>
          <a:lstStyle/>
          <a:p>
            <a:r>
              <a:rPr lang="nl-NL"/>
              <a:t>Klik om stijl te bewerken</a:t>
            </a:r>
          </a:p>
        </p:txBody>
      </p:sp>
      <p:sp>
        <p:nvSpPr>
          <p:cNvPr id="3" name="Tijdelijke aanduiding voor datum 2">
            <a:extLst>
              <a:ext uri="{FF2B5EF4-FFF2-40B4-BE49-F238E27FC236}">
                <a16:creationId xmlns:a16="http://schemas.microsoft.com/office/drawing/2014/main" id="{00DDEE03-F9CD-9647-B38E-0AB5A21CF14D}"/>
              </a:ext>
            </a:extLst>
          </p:cNvPr>
          <p:cNvSpPr>
            <a:spLocks noGrp="1"/>
          </p:cNvSpPr>
          <p:nvPr>
            <p:ph type="dt" sz="half" idx="10"/>
          </p:nvPr>
        </p:nvSpPr>
        <p:spPr/>
        <p:txBody>
          <a:bodyPr/>
          <a:lstStyle/>
          <a:p>
            <a:fld id="{D0090708-260A-1D4B-996E-435D9EA48B30}" type="datetimeFigureOut">
              <a:rPr lang="nl-NL" smtClean="0"/>
              <a:t>15-10-2019</a:t>
            </a:fld>
            <a:endParaRPr lang="nl-NL"/>
          </a:p>
        </p:txBody>
      </p:sp>
      <p:sp>
        <p:nvSpPr>
          <p:cNvPr id="4" name="Tijdelijke aanduiding voor voettekst 3">
            <a:extLst>
              <a:ext uri="{FF2B5EF4-FFF2-40B4-BE49-F238E27FC236}">
                <a16:creationId xmlns:a16="http://schemas.microsoft.com/office/drawing/2014/main" id="{6AECBD34-0957-744A-B458-23E3704844C3}"/>
              </a:ext>
            </a:extLst>
          </p:cNvPr>
          <p:cNvSpPr>
            <a:spLocks noGrp="1"/>
          </p:cNvSpPr>
          <p:nvPr>
            <p:ph type="ftr" sz="quarter" idx="11"/>
          </p:nvPr>
        </p:nvSpPr>
        <p:spPr/>
        <p:txBody>
          <a:bodyPr/>
          <a:lstStyle/>
          <a:p>
            <a:endParaRPr lang="nl-NL"/>
          </a:p>
        </p:txBody>
      </p:sp>
      <p:sp>
        <p:nvSpPr>
          <p:cNvPr id="5" name="Tijdelijke aanduiding voor dianummer 4">
            <a:extLst>
              <a:ext uri="{FF2B5EF4-FFF2-40B4-BE49-F238E27FC236}">
                <a16:creationId xmlns:a16="http://schemas.microsoft.com/office/drawing/2014/main" id="{CE0B958F-E695-314C-9FEC-C36B032110C2}"/>
              </a:ext>
            </a:extLst>
          </p:cNvPr>
          <p:cNvSpPr>
            <a:spLocks noGrp="1"/>
          </p:cNvSpPr>
          <p:nvPr>
            <p:ph type="sldNum" sz="quarter" idx="12"/>
          </p:nvPr>
        </p:nvSpPr>
        <p:spPr/>
        <p:txBody>
          <a:bodyPr/>
          <a:lstStyle/>
          <a:p>
            <a:fld id="{2D6E6E15-30D3-344B-B1D6-881D9D379999}" type="slidenum">
              <a:rPr lang="nl-NL" smtClean="0"/>
              <a:t>‹nr.›</a:t>
            </a:fld>
            <a:endParaRPr lang="nl-NL"/>
          </a:p>
        </p:txBody>
      </p:sp>
    </p:spTree>
    <p:extLst>
      <p:ext uri="{BB962C8B-B14F-4D97-AF65-F5344CB8AC3E}">
        <p14:creationId xmlns:p14="http://schemas.microsoft.com/office/powerpoint/2010/main" val="3446639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317B76A4-EFCC-A048-91E8-4D901BB6C2FC}"/>
              </a:ext>
            </a:extLst>
          </p:cNvPr>
          <p:cNvSpPr>
            <a:spLocks noGrp="1"/>
          </p:cNvSpPr>
          <p:nvPr>
            <p:ph type="dt" sz="half" idx="10"/>
          </p:nvPr>
        </p:nvSpPr>
        <p:spPr/>
        <p:txBody>
          <a:bodyPr/>
          <a:lstStyle/>
          <a:p>
            <a:fld id="{D0090708-260A-1D4B-996E-435D9EA48B30}" type="datetimeFigureOut">
              <a:rPr lang="nl-NL" smtClean="0"/>
              <a:t>15-10-2019</a:t>
            </a:fld>
            <a:endParaRPr lang="nl-NL"/>
          </a:p>
        </p:txBody>
      </p:sp>
      <p:sp>
        <p:nvSpPr>
          <p:cNvPr id="3" name="Tijdelijke aanduiding voor voettekst 2">
            <a:extLst>
              <a:ext uri="{FF2B5EF4-FFF2-40B4-BE49-F238E27FC236}">
                <a16:creationId xmlns:a16="http://schemas.microsoft.com/office/drawing/2014/main" id="{8030454F-C4B7-B143-9B7D-2F41A6CACEE2}"/>
              </a:ext>
            </a:extLst>
          </p:cNvPr>
          <p:cNvSpPr>
            <a:spLocks noGrp="1"/>
          </p:cNvSpPr>
          <p:nvPr>
            <p:ph type="ftr" sz="quarter" idx="11"/>
          </p:nvPr>
        </p:nvSpPr>
        <p:spPr/>
        <p:txBody>
          <a:bodyPr/>
          <a:lstStyle/>
          <a:p>
            <a:endParaRPr lang="nl-NL"/>
          </a:p>
        </p:txBody>
      </p:sp>
      <p:sp>
        <p:nvSpPr>
          <p:cNvPr id="4" name="Tijdelijke aanduiding voor dianummer 3">
            <a:extLst>
              <a:ext uri="{FF2B5EF4-FFF2-40B4-BE49-F238E27FC236}">
                <a16:creationId xmlns:a16="http://schemas.microsoft.com/office/drawing/2014/main" id="{66027333-71E8-DA49-8958-6A52F9B54B2D}"/>
              </a:ext>
            </a:extLst>
          </p:cNvPr>
          <p:cNvSpPr>
            <a:spLocks noGrp="1"/>
          </p:cNvSpPr>
          <p:nvPr>
            <p:ph type="sldNum" sz="quarter" idx="12"/>
          </p:nvPr>
        </p:nvSpPr>
        <p:spPr/>
        <p:txBody>
          <a:bodyPr/>
          <a:lstStyle/>
          <a:p>
            <a:fld id="{2D6E6E15-30D3-344B-B1D6-881D9D379999}" type="slidenum">
              <a:rPr lang="nl-NL" smtClean="0"/>
              <a:t>‹nr.›</a:t>
            </a:fld>
            <a:endParaRPr lang="nl-NL"/>
          </a:p>
        </p:txBody>
      </p:sp>
    </p:spTree>
    <p:extLst>
      <p:ext uri="{BB962C8B-B14F-4D97-AF65-F5344CB8AC3E}">
        <p14:creationId xmlns:p14="http://schemas.microsoft.com/office/powerpoint/2010/main" val="3337739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BC7DEB-6DEB-1845-BE0C-3D10CC09EB92}"/>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inhoud 2">
            <a:extLst>
              <a:ext uri="{FF2B5EF4-FFF2-40B4-BE49-F238E27FC236}">
                <a16:creationId xmlns:a16="http://schemas.microsoft.com/office/drawing/2014/main" id="{1EBFD470-1FE3-B443-9B5C-ECB310B56A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a:extLst>
              <a:ext uri="{FF2B5EF4-FFF2-40B4-BE49-F238E27FC236}">
                <a16:creationId xmlns:a16="http://schemas.microsoft.com/office/drawing/2014/main" id="{4587AD22-B7A1-5547-B277-12EE458071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87497A78-F413-4643-8060-DBDD7491160B}"/>
              </a:ext>
            </a:extLst>
          </p:cNvPr>
          <p:cNvSpPr>
            <a:spLocks noGrp="1"/>
          </p:cNvSpPr>
          <p:nvPr>
            <p:ph type="dt" sz="half" idx="10"/>
          </p:nvPr>
        </p:nvSpPr>
        <p:spPr/>
        <p:txBody>
          <a:bodyPr/>
          <a:lstStyle/>
          <a:p>
            <a:fld id="{D0090708-260A-1D4B-996E-435D9EA48B30}" type="datetimeFigureOut">
              <a:rPr lang="nl-NL" smtClean="0"/>
              <a:t>15-10-2019</a:t>
            </a:fld>
            <a:endParaRPr lang="nl-NL"/>
          </a:p>
        </p:txBody>
      </p:sp>
      <p:sp>
        <p:nvSpPr>
          <p:cNvPr id="6" name="Tijdelijke aanduiding voor voettekst 5">
            <a:extLst>
              <a:ext uri="{FF2B5EF4-FFF2-40B4-BE49-F238E27FC236}">
                <a16:creationId xmlns:a16="http://schemas.microsoft.com/office/drawing/2014/main" id="{931B9BB7-B339-2748-8552-3E4785FD8963}"/>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BD998BD8-058A-AD45-A51C-7F9670A505F5}"/>
              </a:ext>
            </a:extLst>
          </p:cNvPr>
          <p:cNvSpPr>
            <a:spLocks noGrp="1"/>
          </p:cNvSpPr>
          <p:nvPr>
            <p:ph type="sldNum" sz="quarter" idx="12"/>
          </p:nvPr>
        </p:nvSpPr>
        <p:spPr/>
        <p:txBody>
          <a:bodyPr/>
          <a:lstStyle/>
          <a:p>
            <a:fld id="{2D6E6E15-30D3-344B-B1D6-881D9D379999}" type="slidenum">
              <a:rPr lang="nl-NL" smtClean="0"/>
              <a:t>‹nr.›</a:t>
            </a:fld>
            <a:endParaRPr lang="nl-NL"/>
          </a:p>
        </p:txBody>
      </p:sp>
    </p:spTree>
    <p:extLst>
      <p:ext uri="{BB962C8B-B14F-4D97-AF65-F5344CB8AC3E}">
        <p14:creationId xmlns:p14="http://schemas.microsoft.com/office/powerpoint/2010/main" val="3825729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449448-2326-024B-9079-042AE3725179}"/>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afbeelding 2">
            <a:extLst>
              <a:ext uri="{FF2B5EF4-FFF2-40B4-BE49-F238E27FC236}">
                <a16:creationId xmlns:a16="http://schemas.microsoft.com/office/drawing/2014/main" id="{C12BF2C8-7799-3A45-9AF3-8B1899CF72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a:extLst>
              <a:ext uri="{FF2B5EF4-FFF2-40B4-BE49-F238E27FC236}">
                <a16:creationId xmlns:a16="http://schemas.microsoft.com/office/drawing/2014/main" id="{D90A6573-E66A-8841-9550-CF171D22EF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109B1425-A139-1C4A-8BFB-CEB09CF85FC6}"/>
              </a:ext>
            </a:extLst>
          </p:cNvPr>
          <p:cNvSpPr>
            <a:spLocks noGrp="1"/>
          </p:cNvSpPr>
          <p:nvPr>
            <p:ph type="dt" sz="half" idx="10"/>
          </p:nvPr>
        </p:nvSpPr>
        <p:spPr/>
        <p:txBody>
          <a:bodyPr/>
          <a:lstStyle/>
          <a:p>
            <a:fld id="{D0090708-260A-1D4B-996E-435D9EA48B30}" type="datetimeFigureOut">
              <a:rPr lang="nl-NL" smtClean="0"/>
              <a:t>15-10-2019</a:t>
            </a:fld>
            <a:endParaRPr lang="nl-NL"/>
          </a:p>
        </p:txBody>
      </p:sp>
      <p:sp>
        <p:nvSpPr>
          <p:cNvPr id="6" name="Tijdelijke aanduiding voor voettekst 5">
            <a:extLst>
              <a:ext uri="{FF2B5EF4-FFF2-40B4-BE49-F238E27FC236}">
                <a16:creationId xmlns:a16="http://schemas.microsoft.com/office/drawing/2014/main" id="{7F9434F8-EB3E-044B-9FD7-E316F4F8E3FD}"/>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23B7470E-39FB-FF4A-BE07-4E19BFBF0274}"/>
              </a:ext>
            </a:extLst>
          </p:cNvPr>
          <p:cNvSpPr>
            <a:spLocks noGrp="1"/>
          </p:cNvSpPr>
          <p:nvPr>
            <p:ph type="sldNum" sz="quarter" idx="12"/>
          </p:nvPr>
        </p:nvSpPr>
        <p:spPr/>
        <p:txBody>
          <a:bodyPr/>
          <a:lstStyle/>
          <a:p>
            <a:fld id="{2D6E6E15-30D3-344B-B1D6-881D9D379999}" type="slidenum">
              <a:rPr lang="nl-NL" smtClean="0"/>
              <a:t>‹nr.›</a:t>
            </a:fld>
            <a:endParaRPr lang="nl-NL"/>
          </a:p>
        </p:txBody>
      </p:sp>
    </p:spTree>
    <p:extLst>
      <p:ext uri="{BB962C8B-B14F-4D97-AF65-F5344CB8AC3E}">
        <p14:creationId xmlns:p14="http://schemas.microsoft.com/office/powerpoint/2010/main" val="3041918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D2FA9CD5-9E48-2049-9E2A-069CF62A38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p>
        </p:txBody>
      </p:sp>
      <p:sp>
        <p:nvSpPr>
          <p:cNvPr id="3" name="Tijdelijke aanduiding voor tekst 2">
            <a:extLst>
              <a:ext uri="{FF2B5EF4-FFF2-40B4-BE49-F238E27FC236}">
                <a16:creationId xmlns:a16="http://schemas.microsoft.com/office/drawing/2014/main" id="{3B2524B7-D0EC-BA4F-BCB0-046D403AC7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E0EBF67D-5CBB-CD4E-94C5-A159BB9AAF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090708-260A-1D4B-996E-435D9EA48B30}" type="datetimeFigureOut">
              <a:rPr lang="nl-NL" smtClean="0"/>
              <a:t>15-10-2019</a:t>
            </a:fld>
            <a:endParaRPr lang="nl-NL"/>
          </a:p>
        </p:txBody>
      </p:sp>
      <p:sp>
        <p:nvSpPr>
          <p:cNvPr id="5" name="Tijdelijke aanduiding voor voettekst 4">
            <a:extLst>
              <a:ext uri="{FF2B5EF4-FFF2-40B4-BE49-F238E27FC236}">
                <a16:creationId xmlns:a16="http://schemas.microsoft.com/office/drawing/2014/main" id="{EFA89DE8-7F4F-0B49-A2DD-CB6100BFAB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a:extLst>
              <a:ext uri="{FF2B5EF4-FFF2-40B4-BE49-F238E27FC236}">
                <a16:creationId xmlns:a16="http://schemas.microsoft.com/office/drawing/2014/main" id="{00C36A11-8818-1E4A-A901-3F3B090204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6E6E15-30D3-344B-B1D6-881D9D379999}" type="slidenum">
              <a:rPr lang="nl-NL" smtClean="0"/>
              <a:t>‹nr.›</a:t>
            </a:fld>
            <a:endParaRPr lang="nl-NL"/>
          </a:p>
        </p:txBody>
      </p:sp>
    </p:spTree>
    <p:extLst>
      <p:ext uri="{BB962C8B-B14F-4D97-AF65-F5344CB8AC3E}">
        <p14:creationId xmlns:p14="http://schemas.microsoft.com/office/powerpoint/2010/main" val="31942460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file:////var/folders/y9/379h78qx289483wx3l9tsbhr0000gn/T/com.microsoft.Powerpoint/converted_emf.emf"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3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_rels/slide3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6227A0-3388-6B48-A520-AE755609960F}"/>
              </a:ext>
            </a:extLst>
          </p:cNvPr>
          <p:cNvSpPr>
            <a:spLocks noGrp="1"/>
          </p:cNvSpPr>
          <p:nvPr>
            <p:ph type="ctrTitle"/>
          </p:nvPr>
        </p:nvSpPr>
        <p:spPr>
          <a:xfrm>
            <a:off x="1524000" y="805067"/>
            <a:ext cx="9144000" cy="2625380"/>
          </a:xfrm>
        </p:spPr>
        <p:txBody>
          <a:bodyPr>
            <a:normAutofit/>
          </a:bodyPr>
          <a:lstStyle/>
          <a:p>
            <a:r>
              <a:rPr lang="nl-NL" dirty="0"/>
              <a:t>Het staat in de wet, maar wat staat er eigenlijk?</a:t>
            </a:r>
          </a:p>
        </p:txBody>
      </p:sp>
      <p:sp>
        <p:nvSpPr>
          <p:cNvPr id="3" name="Ondertitel 2">
            <a:extLst>
              <a:ext uri="{FF2B5EF4-FFF2-40B4-BE49-F238E27FC236}">
                <a16:creationId xmlns:a16="http://schemas.microsoft.com/office/drawing/2014/main" id="{F23C3838-4FAF-4544-9CE3-1A29B3CE4F5F}"/>
              </a:ext>
            </a:extLst>
          </p:cNvPr>
          <p:cNvSpPr>
            <a:spLocks noGrp="1"/>
          </p:cNvSpPr>
          <p:nvPr>
            <p:ph type="subTitle" idx="1"/>
          </p:nvPr>
        </p:nvSpPr>
        <p:spPr>
          <a:xfrm>
            <a:off x="1524000" y="3522521"/>
            <a:ext cx="9144000" cy="3106876"/>
          </a:xfrm>
        </p:spPr>
        <p:txBody>
          <a:bodyPr>
            <a:noAutofit/>
          </a:bodyPr>
          <a:lstStyle/>
          <a:p>
            <a:endParaRPr lang="nl-NL" sz="2800" dirty="0"/>
          </a:p>
          <a:p>
            <a:r>
              <a:rPr lang="nl-NL" sz="3200" dirty="0"/>
              <a:t>NL </a:t>
            </a:r>
            <a:r>
              <a:rPr lang="nl-NL" sz="3200" dirty="0" err="1"/>
              <a:t>DIGIbeter</a:t>
            </a:r>
            <a:r>
              <a:rPr lang="nl-NL" sz="3200" dirty="0"/>
              <a:t> innovatieproject Calculemus-FLINT: </a:t>
            </a:r>
            <a:br>
              <a:rPr lang="nl-NL" sz="3200" dirty="0"/>
            </a:br>
            <a:r>
              <a:rPr lang="nl-NL" sz="3200" dirty="0"/>
              <a:t>over de interpretatie van juridische bronnen</a:t>
            </a:r>
          </a:p>
          <a:p>
            <a:endParaRPr lang="nl-NL" sz="2000" dirty="0"/>
          </a:p>
          <a:p>
            <a:r>
              <a:rPr lang="nl-NL" sz="2000" dirty="0"/>
              <a:t>Conferentie Hervonden digitaal vertrouwen</a:t>
            </a:r>
            <a:br>
              <a:rPr lang="nl-NL" sz="2000" dirty="0"/>
            </a:br>
            <a:r>
              <a:rPr lang="nl-NL" sz="2000" dirty="0"/>
              <a:t>Den Haag, woensdag 16 oktober 2019</a:t>
            </a:r>
          </a:p>
        </p:txBody>
      </p:sp>
      <p:pic>
        <p:nvPicPr>
          <p:cNvPr id="5" name="Afbeelding 4">
            <a:extLst>
              <a:ext uri="{FF2B5EF4-FFF2-40B4-BE49-F238E27FC236}">
                <a16:creationId xmlns:a16="http://schemas.microsoft.com/office/drawing/2014/main" id="{76D25C2F-3360-4B4E-A98E-3792DB7B5CEB}"/>
              </a:ext>
            </a:extLst>
          </p:cNvPr>
          <p:cNvPicPr>
            <a:picLocks noChangeAspect="1"/>
          </p:cNvPicPr>
          <p:nvPr/>
        </p:nvPicPr>
        <p:blipFill>
          <a:blip r:link="rId2"/>
          <a:stretch>
            <a:fillRect/>
          </a:stretch>
        </p:blipFill>
        <p:spPr>
          <a:xfrm>
            <a:off x="1270000" y="1270000"/>
            <a:ext cx="63500" cy="76200"/>
          </a:xfrm>
          <a:prstGeom prst="rect">
            <a:avLst/>
          </a:prstGeom>
        </p:spPr>
      </p:pic>
    </p:spTree>
    <p:extLst>
      <p:ext uri="{BB962C8B-B14F-4D97-AF65-F5344CB8AC3E}">
        <p14:creationId xmlns:p14="http://schemas.microsoft.com/office/powerpoint/2010/main" val="2658534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7FA9FECF-7296-7E47-AB44-886FE0BC09E0}"/>
              </a:ext>
            </a:extLst>
          </p:cNvPr>
          <p:cNvSpPr>
            <a:spLocks noGrp="1"/>
          </p:cNvSpPr>
          <p:nvPr>
            <p:ph type="title"/>
          </p:nvPr>
        </p:nvSpPr>
        <p:spPr/>
        <p:txBody>
          <a:bodyPr/>
          <a:lstStyle/>
          <a:p>
            <a:r>
              <a:rPr lang="nl-NL" dirty="0"/>
              <a:t>De zaak Kjeld Nuis</a:t>
            </a:r>
          </a:p>
        </p:txBody>
      </p:sp>
      <p:sp>
        <p:nvSpPr>
          <p:cNvPr id="8" name="Tijdelijke aanduiding voor inhoud 7">
            <a:extLst>
              <a:ext uri="{FF2B5EF4-FFF2-40B4-BE49-F238E27FC236}">
                <a16:creationId xmlns:a16="http://schemas.microsoft.com/office/drawing/2014/main" id="{0088C0C1-6264-DE47-A17E-C1B933CB5309}"/>
              </a:ext>
            </a:extLst>
          </p:cNvPr>
          <p:cNvSpPr>
            <a:spLocks noGrp="1"/>
          </p:cNvSpPr>
          <p:nvPr>
            <p:ph idx="1"/>
          </p:nvPr>
        </p:nvSpPr>
        <p:spPr/>
        <p:txBody>
          <a:bodyPr>
            <a:normAutofit fontScale="92500" lnSpcReduction="10000"/>
          </a:bodyPr>
          <a:lstStyle/>
          <a:p>
            <a:pPr marL="0" indent="0">
              <a:buNone/>
            </a:pPr>
            <a:r>
              <a:rPr lang="nl-NL" dirty="0"/>
              <a:t>Op vrijdag 11 januari reed Kjeld Nuis een baanrecord op de 1.000 meter tijdens het EK Sprint in </a:t>
            </a:r>
            <a:r>
              <a:rPr lang="nl-NL" dirty="0" err="1"/>
              <a:t>Collalbo</a:t>
            </a:r>
            <a:r>
              <a:rPr lang="nl-NL" dirty="0"/>
              <a:t>, Italië.</a:t>
            </a:r>
          </a:p>
          <a:p>
            <a:pPr marL="0" indent="0">
              <a:buNone/>
            </a:pPr>
            <a:endParaRPr lang="nl-NL" dirty="0"/>
          </a:p>
          <a:p>
            <a:pPr marL="0" indent="0">
              <a:buNone/>
            </a:pPr>
            <a:r>
              <a:rPr lang="nl-NL" dirty="0"/>
              <a:t>In de eerste bocht raakte Nuis twee blokjes. Eén blokje schoot naar binnen, de andere naar voren.</a:t>
            </a:r>
          </a:p>
          <a:p>
            <a:pPr marL="0" indent="0">
              <a:buNone/>
            </a:pPr>
            <a:endParaRPr lang="nl-NL" dirty="0"/>
          </a:p>
          <a:p>
            <a:pPr marL="0" indent="0">
              <a:buNone/>
            </a:pPr>
            <a:r>
              <a:rPr lang="nl-NL" dirty="0"/>
              <a:t>De blokjes liggen langs de rand van de baan om de grens van de baan te markeren. Dit kan nog een staartje krijgen, zei de presentator.</a:t>
            </a:r>
          </a:p>
          <a:p>
            <a:pPr marL="0" indent="0">
              <a:buNone/>
            </a:pPr>
            <a:endParaRPr lang="nl-NL" dirty="0"/>
          </a:p>
          <a:p>
            <a:pPr marL="0" indent="0">
              <a:buNone/>
            </a:pPr>
            <a:r>
              <a:rPr lang="nl-NL" dirty="0"/>
              <a:t>Kjeld Nuis werd gediskwalificeerd. Was dat terecht? Het lijkt een eenvoudige vraag, maar is dat ook zo?</a:t>
            </a:r>
          </a:p>
        </p:txBody>
      </p:sp>
    </p:spTree>
    <p:extLst>
      <p:ext uri="{BB962C8B-B14F-4D97-AF65-F5344CB8AC3E}">
        <p14:creationId xmlns:p14="http://schemas.microsoft.com/office/powerpoint/2010/main" val="3198598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jeld Nuis DQ, close view. 1000m European Championships 2019.mp4">
            <a:hlinkClick r:id="" action="ppaction://media"/>
            <a:extLst>
              <a:ext uri="{FF2B5EF4-FFF2-40B4-BE49-F238E27FC236}">
                <a16:creationId xmlns:a16="http://schemas.microsoft.com/office/drawing/2014/main" id="{DEAFA2C2-3655-A24A-B0DD-80125233F27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82884" y="61646"/>
            <a:ext cx="11237146" cy="6320752"/>
          </a:xfrm>
        </p:spPr>
      </p:pic>
    </p:spTree>
    <p:extLst>
      <p:ext uri="{BB962C8B-B14F-4D97-AF65-F5344CB8AC3E}">
        <p14:creationId xmlns:p14="http://schemas.microsoft.com/office/powerpoint/2010/main" val="1179614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09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water, sport, buiten, watersport&#10;&#10;&#10;&#10;Automatisch gegenereerde beschrijving">
            <a:extLst>
              <a:ext uri="{FF2B5EF4-FFF2-40B4-BE49-F238E27FC236}">
                <a16:creationId xmlns:a16="http://schemas.microsoft.com/office/drawing/2014/main" id="{481EBE0D-FBB5-7042-ADC9-B17164320424}"/>
              </a:ext>
            </a:extLst>
          </p:cNvPr>
          <p:cNvPicPr>
            <a:picLocks noChangeAspect="1"/>
          </p:cNvPicPr>
          <p:nvPr/>
        </p:nvPicPr>
        <p:blipFill rotWithShape="1">
          <a:blip r:embed="rId2"/>
          <a:srcRect r="1" b="22"/>
          <a:stretch/>
        </p:blipFill>
        <p:spPr>
          <a:xfrm>
            <a:off x="20" y="10"/>
            <a:ext cx="12191980" cy="6857990"/>
          </a:xfrm>
          <a:prstGeom prst="rect">
            <a:avLst/>
          </a:prstGeom>
        </p:spPr>
      </p:pic>
      <p:sp>
        <p:nvSpPr>
          <p:cNvPr id="2" name="Titel 1">
            <a:extLst>
              <a:ext uri="{FF2B5EF4-FFF2-40B4-BE49-F238E27FC236}">
                <a16:creationId xmlns:a16="http://schemas.microsoft.com/office/drawing/2014/main" id="{99958C85-4CBD-5D48-9F91-BF0561E8AF36}"/>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Over de lijn, of niet?</a:t>
            </a:r>
          </a:p>
        </p:txBody>
      </p:sp>
    </p:spTree>
    <p:extLst>
      <p:ext uri="{BB962C8B-B14F-4D97-AF65-F5344CB8AC3E}">
        <p14:creationId xmlns:p14="http://schemas.microsoft.com/office/powerpoint/2010/main" val="41849427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A3517C-9CC1-074B-8534-445207930368}"/>
              </a:ext>
            </a:extLst>
          </p:cNvPr>
          <p:cNvSpPr>
            <a:spLocks noGrp="1"/>
          </p:cNvSpPr>
          <p:nvPr>
            <p:ph type="title"/>
          </p:nvPr>
        </p:nvSpPr>
        <p:spPr/>
        <p:txBody>
          <a:bodyPr/>
          <a:lstStyle/>
          <a:p>
            <a:r>
              <a:rPr lang="nl-NL" dirty="0"/>
              <a:t>Wat zeggen de regels?</a:t>
            </a:r>
          </a:p>
        </p:txBody>
      </p:sp>
      <p:sp>
        <p:nvSpPr>
          <p:cNvPr id="3" name="Tijdelijke aanduiding voor inhoud 2">
            <a:extLst>
              <a:ext uri="{FF2B5EF4-FFF2-40B4-BE49-F238E27FC236}">
                <a16:creationId xmlns:a16="http://schemas.microsoft.com/office/drawing/2014/main" id="{863E9381-0D6D-E94C-960F-5B860CDED4E4}"/>
              </a:ext>
            </a:extLst>
          </p:cNvPr>
          <p:cNvSpPr>
            <a:spLocks noGrp="1"/>
          </p:cNvSpPr>
          <p:nvPr>
            <p:ph idx="1"/>
          </p:nvPr>
        </p:nvSpPr>
        <p:spPr>
          <a:xfrm>
            <a:off x="838200" y="1825624"/>
            <a:ext cx="10515600" cy="4895215"/>
          </a:xfrm>
        </p:spPr>
        <p:txBody>
          <a:bodyPr>
            <a:normAutofit/>
          </a:bodyPr>
          <a:lstStyle/>
          <a:p>
            <a:pPr marL="0" indent="0">
              <a:spcBef>
                <a:spcPts val="0"/>
              </a:spcBef>
              <a:buNone/>
            </a:pPr>
            <a:r>
              <a:rPr lang="en" b="1" dirty="0"/>
              <a:t>Rule 256, paragraph 2 </a:t>
            </a:r>
            <a:endParaRPr lang="en" dirty="0"/>
          </a:p>
          <a:p>
            <a:pPr marL="0" indent="0">
              <a:spcBef>
                <a:spcPts val="0"/>
              </a:spcBef>
              <a:buNone/>
            </a:pPr>
            <a:r>
              <a:rPr lang="en" i="1" dirty="0"/>
              <a:t>Cutting the inner line in the curve </a:t>
            </a:r>
            <a:endParaRPr lang="en" dirty="0"/>
          </a:p>
          <a:p>
            <a:pPr marL="0" indent="0">
              <a:spcBef>
                <a:spcPts val="0"/>
              </a:spcBef>
              <a:buNone/>
            </a:pPr>
            <a:endParaRPr lang="en" dirty="0"/>
          </a:p>
          <a:p>
            <a:pPr marL="0" indent="0">
              <a:lnSpc>
                <a:spcPct val="110000"/>
              </a:lnSpc>
              <a:spcBef>
                <a:spcPts val="0"/>
              </a:spcBef>
              <a:buNone/>
            </a:pPr>
            <a:r>
              <a:rPr lang="en" dirty="0"/>
              <a:t>When entering the curve, in the curve and exiting the curve, </a:t>
            </a:r>
            <a:r>
              <a:rPr lang="en" u="sng" dirty="0"/>
              <a:t>the Competitor is forbidden to cut the inner line of the competition lane</a:t>
            </a:r>
            <a:r>
              <a:rPr lang="en" dirty="0"/>
              <a:t>, as defined by a fully painted line, and marked by snow or movable blocks placed at the inside of the painted line. A breach of this rule will result in the Competitor being disqualified. </a:t>
            </a:r>
          </a:p>
          <a:p>
            <a:pPr marL="0" indent="0">
              <a:spcBef>
                <a:spcPts val="0"/>
              </a:spcBef>
              <a:buNone/>
            </a:pPr>
            <a:endParaRPr lang="nl-NL" dirty="0"/>
          </a:p>
          <a:p>
            <a:pPr marL="0" indent="0">
              <a:buNone/>
            </a:pPr>
            <a:r>
              <a:rPr lang="nl-NL" sz="1800" dirty="0"/>
              <a:t>Bron: </a:t>
            </a:r>
            <a:r>
              <a:rPr lang="en" sz="1800" dirty="0"/>
              <a:t>Special Regulations &amp; Technical Rules Speed Skating, ISU 2018</a:t>
            </a:r>
            <a:endParaRPr lang="nl-NL" sz="1800" dirty="0"/>
          </a:p>
        </p:txBody>
      </p:sp>
    </p:spTree>
    <p:extLst>
      <p:ext uri="{BB962C8B-B14F-4D97-AF65-F5344CB8AC3E}">
        <p14:creationId xmlns:p14="http://schemas.microsoft.com/office/powerpoint/2010/main" val="400171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3608C9-3904-534A-B5DD-0345384246A0}"/>
              </a:ext>
            </a:extLst>
          </p:cNvPr>
          <p:cNvSpPr>
            <a:spLocks noGrp="1"/>
          </p:cNvSpPr>
          <p:nvPr>
            <p:ph type="title"/>
          </p:nvPr>
        </p:nvSpPr>
        <p:spPr/>
        <p:txBody>
          <a:bodyPr/>
          <a:lstStyle/>
          <a:p>
            <a:r>
              <a:rPr lang="nl-NL" dirty="0"/>
              <a:t>Zijn er uitzonderingen?</a:t>
            </a:r>
          </a:p>
        </p:txBody>
      </p:sp>
      <p:sp>
        <p:nvSpPr>
          <p:cNvPr id="3" name="Tijdelijke aanduiding voor inhoud 2">
            <a:extLst>
              <a:ext uri="{FF2B5EF4-FFF2-40B4-BE49-F238E27FC236}">
                <a16:creationId xmlns:a16="http://schemas.microsoft.com/office/drawing/2014/main" id="{EB4A412C-FAE9-A24C-ACF2-088FA64B46C8}"/>
              </a:ext>
            </a:extLst>
          </p:cNvPr>
          <p:cNvSpPr>
            <a:spLocks noGrp="1"/>
          </p:cNvSpPr>
          <p:nvPr>
            <p:ph idx="1"/>
          </p:nvPr>
        </p:nvSpPr>
        <p:spPr>
          <a:xfrm>
            <a:off x="838200" y="1825624"/>
            <a:ext cx="10515600" cy="4872355"/>
          </a:xfrm>
        </p:spPr>
        <p:txBody>
          <a:bodyPr>
            <a:normAutofit/>
          </a:bodyPr>
          <a:lstStyle/>
          <a:p>
            <a:pPr marL="0" indent="0">
              <a:buNone/>
            </a:pPr>
            <a:r>
              <a:rPr lang="en" b="1" dirty="0"/>
              <a:t>Rule 256, paragraph 4</a:t>
            </a:r>
            <a:endParaRPr lang="en" i="1" dirty="0"/>
          </a:p>
          <a:p>
            <a:pPr marL="0" indent="0">
              <a:spcBef>
                <a:spcPts val="0"/>
              </a:spcBef>
              <a:buNone/>
            </a:pPr>
            <a:r>
              <a:rPr lang="en" i="1" dirty="0"/>
              <a:t>Exceptional situations </a:t>
            </a:r>
            <a:endParaRPr lang="en" dirty="0"/>
          </a:p>
          <a:p>
            <a:pPr marL="0" indent="0">
              <a:spcBef>
                <a:spcPts val="0"/>
              </a:spcBef>
              <a:buNone/>
            </a:pPr>
            <a:endParaRPr lang="en" dirty="0"/>
          </a:p>
          <a:p>
            <a:pPr marL="0" indent="0">
              <a:lnSpc>
                <a:spcPct val="120000"/>
              </a:lnSpc>
              <a:spcBef>
                <a:spcPts val="0"/>
              </a:spcBef>
              <a:buNone/>
            </a:pPr>
            <a:r>
              <a:rPr lang="en" dirty="0"/>
              <a:t>The following situations will not lead to a disqualification in accordance with paragraph 3 above: </a:t>
            </a:r>
          </a:p>
          <a:p>
            <a:pPr marL="0" indent="0">
              <a:lnSpc>
                <a:spcPct val="120000"/>
              </a:lnSpc>
              <a:buNone/>
            </a:pPr>
            <a:r>
              <a:rPr lang="en" dirty="0"/>
              <a:t>b) If a Competitor leaves the designated competition lane </a:t>
            </a:r>
            <a:r>
              <a:rPr lang="en" u="sng" dirty="0"/>
              <a:t>due to a fall or other accidental reason</a:t>
            </a:r>
            <a:r>
              <a:rPr lang="en" dirty="0"/>
              <a:t>, the Competitor will not be disqualified if returning directly to the designated lane.</a:t>
            </a:r>
            <a:endParaRPr lang="nl-NL" dirty="0"/>
          </a:p>
          <a:p>
            <a:pPr marL="0" indent="0">
              <a:buNone/>
            </a:pPr>
            <a:endParaRPr lang="nl-NL" sz="1900" dirty="0"/>
          </a:p>
          <a:p>
            <a:pPr marL="0" indent="0">
              <a:buNone/>
            </a:pPr>
            <a:r>
              <a:rPr lang="nl-NL" sz="1900" dirty="0"/>
              <a:t>Bron: </a:t>
            </a:r>
            <a:r>
              <a:rPr lang="en" sz="1900" dirty="0"/>
              <a:t>Special Regulations &amp; Technical Rules Speed Skating, ISU 2018</a:t>
            </a:r>
            <a:r>
              <a:rPr lang="en" dirty="0"/>
              <a:t> </a:t>
            </a:r>
          </a:p>
        </p:txBody>
      </p:sp>
    </p:spTree>
    <p:extLst>
      <p:ext uri="{BB962C8B-B14F-4D97-AF65-F5344CB8AC3E}">
        <p14:creationId xmlns:p14="http://schemas.microsoft.com/office/powerpoint/2010/main" val="2271192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3608C9-3904-534A-B5DD-0345384246A0}"/>
              </a:ext>
            </a:extLst>
          </p:cNvPr>
          <p:cNvSpPr>
            <a:spLocks noGrp="1"/>
          </p:cNvSpPr>
          <p:nvPr>
            <p:ph type="title"/>
          </p:nvPr>
        </p:nvSpPr>
        <p:spPr/>
        <p:txBody>
          <a:bodyPr/>
          <a:lstStyle/>
          <a:p>
            <a:r>
              <a:rPr lang="nl-NL" dirty="0"/>
              <a:t>Wie is verantwoordelijk voor diskwalificatie?</a:t>
            </a:r>
          </a:p>
        </p:txBody>
      </p:sp>
      <p:sp>
        <p:nvSpPr>
          <p:cNvPr id="3" name="Tijdelijke aanduiding voor inhoud 2">
            <a:extLst>
              <a:ext uri="{FF2B5EF4-FFF2-40B4-BE49-F238E27FC236}">
                <a16:creationId xmlns:a16="http://schemas.microsoft.com/office/drawing/2014/main" id="{EB4A412C-FAE9-A24C-ACF2-088FA64B46C8}"/>
              </a:ext>
            </a:extLst>
          </p:cNvPr>
          <p:cNvSpPr>
            <a:spLocks noGrp="1"/>
          </p:cNvSpPr>
          <p:nvPr>
            <p:ph idx="1"/>
          </p:nvPr>
        </p:nvSpPr>
        <p:spPr>
          <a:xfrm>
            <a:off x="838200" y="1825624"/>
            <a:ext cx="10515600" cy="4872355"/>
          </a:xfrm>
        </p:spPr>
        <p:txBody>
          <a:bodyPr>
            <a:normAutofit/>
          </a:bodyPr>
          <a:lstStyle/>
          <a:p>
            <a:pPr marL="0" indent="0">
              <a:buNone/>
            </a:pPr>
            <a:r>
              <a:rPr lang="en" b="1" dirty="0"/>
              <a:t>Rule 216, paragraph 1, introduction and under e.</a:t>
            </a:r>
            <a:endParaRPr lang="en" i="1" dirty="0"/>
          </a:p>
          <a:p>
            <a:pPr marL="0" indent="0">
              <a:spcBef>
                <a:spcPts val="0"/>
              </a:spcBef>
              <a:buNone/>
            </a:pPr>
            <a:r>
              <a:rPr lang="en-US" i="1" dirty="0"/>
              <a:t>Duties and powers of the Referee </a:t>
            </a:r>
            <a:endParaRPr lang="en-US" dirty="0"/>
          </a:p>
          <a:p>
            <a:pPr marL="0" indent="0">
              <a:spcBef>
                <a:spcPts val="0"/>
              </a:spcBef>
              <a:buNone/>
            </a:pPr>
            <a:endParaRPr lang="en-US" dirty="0"/>
          </a:p>
          <a:p>
            <a:pPr marL="0" indent="0">
              <a:lnSpc>
                <a:spcPct val="120000"/>
              </a:lnSpc>
              <a:spcBef>
                <a:spcPts val="0"/>
              </a:spcBef>
              <a:buNone/>
            </a:pPr>
            <a:r>
              <a:rPr lang="en-US" dirty="0"/>
              <a:t>The Referee is responsible for: </a:t>
            </a:r>
          </a:p>
          <a:p>
            <a:pPr marL="0" indent="0">
              <a:lnSpc>
                <a:spcPct val="120000"/>
              </a:lnSpc>
              <a:buNone/>
            </a:pPr>
            <a:r>
              <a:rPr lang="en-US" dirty="0"/>
              <a:t>e) taking all decisions on disqualification of Competitors in case of violation of ISU Special Regulations or Technical Rules for Speed Skating, except for those matters related to the starting procedure, which belong to the powers of the Starter (see Rule 217);</a:t>
            </a:r>
          </a:p>
          <a:p>
            <a:pPr marL="0" indent="0">
              <a:buNone/>
            </a:pPr>
            <a:endParaRPr lang="nl-NL" sz="1900" dirty="0"/>
          </a:p>
          <a:p>
            <a:pPr marL="0" indent="0">
              <a:buNone/>
            </a:pPr>
            <a:r>
              <a:rPr lang="nl-NL" sz="1900" dirty="0"/>
              <a:t>Bron: </a:t>
            </a:r>
            <a:r>
              <a:rPr lang="en" sz="1900" dirty="0"/>
              <a:t>Special Regulations &amp; Technical Rules Speed Skating, ISU 2018</a:t>
            </a:r>
            <a:r>
              <a:rPr lang="en" dirty="0"/>
              <a:t> </a:t>
            </a:r>
          </a:p>
        </p:txBody>
      </p:sp>
    </p:spTree>
    <p:extLst>
      <p:ext uri="{BB962C8B-B14F-4D97-AF65-F5344CB8AC3E}">
        <p14:creationId xmlns:p14="http://schemas.microsoft.com/office/powerpoint/2010/main" val="25888405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B39B06F-1FC2-AA4E-916F-CA547CE888E6}"/>
              </a:ext>
            </a:extLst>
          </p:cNvPr>
          <p:cNvSpPr>
            <a:spLocks noGrp="1"/>
          </p:cNvSpPr>
          <p:nvPr>
            <p:ph type="title"/>
          </p:nvPr>
        </p:nvSpPr>
        <p:spPr/>
        <p:txBody>
          <a:bodyPr/>
          <a:lstStyle/>
          <a:p>
            <a:r>
              <a:rPr lang="nl-NL" dirty="0"/>
              <a:t>Diskwalificatie vanwege het doorsnijden van de lijn (samenvatting)</a:t>
            </a:r>
          </a:p>
        </p:txBody>
      </p:sp>
      <p:sp>
        <p:nvSpPr>
          <p:cNvPr id="3" name="Tijdelijke aanduiding voor inhoud 2">
            <a:extLst>
              <a:ext uri="{FF2B5EF4-FFF2-40B4-BE49-F238E27FC236}">
                <a16:creationId xmlns:a16="http://schemas.microsoft.com/office/drawing/2014/main" id="{910A0A32-C42B-1743-9DFD-3DC6E208DB82}"/>
              </a:ext>
            </a:extLst>
          </p:cNvPr>
          <p:cNvSpPr>
            <a:spLocks noGrp="1"/>
          </p:cNvSpPr>
          <p:nvPr>
            <p:ph idx="1"/>
          </p:nvPr>
        </p:nvSpPr>
        <p:spPr>
          <a:xfrm>
            <a:off x="838200" y="1825625"/>
            <a:ext cx="10515600" cy="4667250"/>
          </a:xfrm>
        </p:spPr>
        <p:txBody>
          <a:bodyPr>
            <a:normAutofit lnSpcReduction="10000"/>
          </a:bodyPr>
          <a:lstStyle/>
          <a:p>
            <a:pPr marL="0" indent="0">
              <a:buNone/>
            </a:pPr>
            <a:endParaRPr lang="nl-NL" sz="3200" dirty="0"/>
          </a:p>
          <a:p>
            <a:pPr marL="514350" indent="-514350">
              <a:buFont typeface="+mj-lt"/>
              <a:buAutoNum type="arabicPeriod"/>
            </a:pPr>
            <a:r>
              <a:rPr lang="nl-NL" sz="3200" dirty="0"/>
              <a:t>De deelnemer mag de binnenste lijn van de baan niet doorsnijden. Het overtreden van deze regel resulteert in diskwalificatie. De binnenlijn is een ononderbroken geschilderde lijn, gemarkeerd met aan de binnenzijde van de lijn geplaatste blokjes.</a:t>
            </a:r>
          </a:p>
          <a:p>
            <a:pPr marL="514350" indent="-514350">
              <a:buFont typeface="+mj-lt"/>
              <a:buAutoNum type="arabicPeriod"/>
            </a:pPr>
            <a:endParaRPr lang="nl-NL" sz="3200" dirty="0"/>
          </a:p>
          <a:p>
            <a:pPr marL="514350" indent="-514350">
              <a:buFont typeface="+mj-lt"/>
              <a:buAutoNum type="arabicPeriod"/>
            </a:pPr>
            <a:r>
              <a:rPr lang="nl-NL" sz="3200" dirty="0"/>
              <a:t>De deelnemer wordt niet gediskwalificeerd als hij de baan verlaat door een val of een “</a:t>
            </a:r>
            <a:r>
              <a:rPr lang="en-US" sz="3200" dirty="0"/>
              <a:t>accidental reason</a:t>
            </a:r>
            <a:r>
              <a:rPr lang="nl-NL" sz="3200" dirty="0"/>
              <a:t>”,</a:t>
            </a:r>
            <a:br>
              <a:rPr lang="nl-NL" sz="3200" dirty="0"/>
            </a:br>
            <a:r>
              <a:rPr lang="nl-NL" sz="3200" dirty="0"/>
              <a:t>en direct in zijn baan terugkeert</a:t>
            </a:r>
          </a:p>
          <a:p>
            <a:pPr marL="514350" indent="-514350">
              <a:buFont typeface="+mj-lt"/>
              <a:buAutoNum type="arabicPeriod"/>
            </a:pPr>
            <a:endParaRPr lang="nl-NL" sz="3200" dirty="0"/>
          </a:p>
          <a:p>
            <a:pPr marL="0" indent="0">
              <a:buNone/>
            </a:pPr>
            <a:endParaRPr lang="nl-NL" sz="3200" dirty="0"/>
          </a:p>
          <a:p>
            <a:pPr marL="0" indent="0">
              <a:buNone/>
            </a:pPr>
            <a:endParaRPr lang="nl-NL" sz="3200" dirty="0"/>
          </a:p>
        </p:txBody>
      </p:sp>
    </p:spTree>
    <p:extLst>
      <p:ext uri="{BB962C8B-B14F-4D97-AF65-F5344CB8AC3E}">
        <p14:creationId xmlns:p14="http://schemas.microsoft.com/office/powerpoint/2010/main" val="33745923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E729A4-893B-6847-9442-575761CC4832}"/>
              </a:ext>
            </a:extLst>
          </p:cNvPr>
          <p:cNvSpPr>
            <a:spLocks noGrp="1"/>
          </p:cNvSpPr>
          <p:nvPr>
            <p:ph type="title"/>
          </p:nvPr>
        </p:nvSpPr>
        <p:spPr/>
        <p:txBody>
          <a:bodyPr/>
          <a:lstStyle/>
          <a:p>
            <a:r>
              <a:rPr lang="nl-NL" dirty="0"/>
              <a:t>Wat staat er eigenlijk in de spelregels?</a:t>
            </a:r>
          </a:p>
        </p:txBody>
      </p:sp>
      <p:sp>
        <p:nvSpPr>
          <p:cNvPr id="3" name="Tijdelijke aanduiding voor inhoud 2">
            <a:extLst>
              <a:ext uri="{FF2B5EF4-FFF2-40B4-BE49-F238E27FC236}">
                <a16:creationId xmlns:a16="http://schemas.microsoft.com/office/drawing/2014/main" id="{06071352-3182-944D-892D-967BDA7186DC}"/>
              </a:ext>
            </a:extLst>
          </p:cNvPr>
          <p:cNvSpPr>
            <a:spLocks noGrp="1"/>
          </p:cNvSpPr>
          <p:nvPr>
            <p:ph idx="1"/>
          </p:nvPr>
        </p:nvSpPr>
        <p:spPr/>
        <p:txBody>
          <a:bodyPr>
            <a:normAutofit/>
          </a:bodyPr>
          <a:lstStyle/>
          <a:p>
            <a:pPr marL="514350" indent="-514350">
              <a:buFont typeface="+mj-lt"/>
              <a:buAutoNum type="arabicPeriod"/>
            </a:pPr>
            <a:endParaRPr lang="nl-NL" dirty="0"/>
          </a:p>
          <a:p>
            <a:pPr marL="514350" indent="-514350">
              <a:buFont typeface="+mj-lt"/>
              <a:buAutoNum type="arabicPeriod"/>
            </a:pPr>
            <a:r>
              <a:rPr lang="nl-NL" dirty="0"/>
              <a:t>Hoe modelleer je deze regel?</a:t>
            </a:r>
          </a:p>
          <a:p>
            <a:pPr marL="971550" lvl="1" indent="-514350">
              <a:buFont typeface="+mj-lt"/>
              <a:buAutoNum type="alphaLcPeriod"/>
            </a:pPr>
            <a:r>
              <a:rPr lang="nl-NL" dirty="0"/>
              <a:t>Wat is een norm?</a:t>
            </a:r>
          </a:p>
          <a:p>
            <a:pPr marL="971550" lvl="1" indent="-514350">
              <a:buFont typeface="+mj-lt"/>
              <a:buAutoNum type="alphaLcPeriod"/>
            </a:pPr>
            <a:r>
              <a:rPr lang="nl-NL" dirty="0"/>
              <a:t>Wat is een feit?</a:t>
            </a:r>
          </a:p>
          <a:p>
            <a:pPr marL="971550" lvl="1" indent="-514350">
              <a:buFont typeface="+mj-lt"/>
              <a:buAutoNum type="alphaLcPeriod"/>
            </a:pPr>
            <a:r>
              <a:rPr lang="nl-NL" dirty="0"/>
              <a:t>Wat is een plicht?</a:t>
            </a:r>
          </a:p>
          <a:p>
            <a:pPr marL="457200" lvl="1" indent="0">
              <a:buNone/>
            </a:pPr>
            <a:endParaRPr lang="nl-NL" dirty="0"/>
          </a:p>
          <a:p>
            <a:pPr marL="514350" indent="-514350">
              <a:buFont typeface="+mj-lt"/>
              <a:buAutoNum type="arabicPeriod"/>
            </a:pPr>
            <a:r>
              <a:rPr lang="nl-NL" dirty="0"/>
              <a:t>Hoe neem je een besluit op basis van je model?</a:t>
            </a:r>
          </a:p>
          <a:p>
            <a:pPr marL="514350" indent="-514350">
              <a:buFont typeface="+mj-lt"/>
              <a:buAutoNum type="arabicPeriod"/>
            </a:pPr>
            <a:endParaRPr lang="nl-NL" dirty="0"/>
          </a:p>
          <a:p>
            <a:pPr marL="514350" indent="-514350">
              <a:buFont typeface="+mj-lt"/>
              <a:buAutoNum type="arabicPeriod"/>
            </a:pPr>
            <a:r>
              <a:rPr lang="nl-NL" dirty="0"/>
              <a:t>Wat is de onderbouwing van het besluit?</a:t>
            </a:r>
          </a:p>
        </p:txBody>
      </p:sp>
    </p:spTree>
    <p:extLst>
      <p:ext uri="{BB962C8B-B14F-4D97-AF65-F5344CB8AC3E}">
        <p14:creationId xmlns:p14="http://schemas.microsoft.com/office/powerpoint/2010/main" val="3523202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rben Wennemars en Rintje Ritsma geven commentaar.mov">
            <a:hlinkClick r:id="" action="ppaction://media"/>
            <a:extLst>
              <a:ext uri="{FF2B5EF4-FFF2-40B4-BE49-F238E27FC236}">
                <a16:creationId xmlns:a16="http://schemas.microsoft.com/office/drawing/2014/main" id="{FF8F6F32-C45A-3247-82A9-77E83D5581A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222626" y="135832"/>
            <a:ext cx="9947258" cy="6216470"/>
          </a:xfrm>
        </p:spPr>
      </p:pic>
    </p:spTree>
    <p:extLst>
      <p:ext uri="{BB962C8B-B14F-4D97-AF65-F5344CB8AC3E}">
        <p14:creationId xmlns:p14="http://schemas.microsoft.com/office/powerpoint/2010/main" val="3839130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95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2CDA51-A847-594B-8198-EAD7371EF09B}"/>
              </a:ext>
            </a:extLst>
          </p:cNvPr>
          <p:cNvSpPr>
            <a:spLocks noGrp="1"/>
          </p:cNvSpPr>
          <p:nvPr>
            <p:ph type="title"/>
          </p:nvPr>
        </p:nvSpPr>
        <p:spPr/>
        <p:txBody>
          <a:bodyPr/>
          <a:lstStyle/>
          <a:p>
            <a:r>
              <a:rPr lang="nl-NL" dirty="0"/>
              <a:t>De diskwalificatie</a:t>
            </a:r>
          </a:p>
        </p:txBody>
      </p:sp>
      <p:sp>
        <p:nvSpPr>
          <p:cNvPr id="3" name="Tijdelijke aanduiding voor inhoud 2">
            <a:extLst>
              <a:ext uri="{FF2B5EF4-FFF2-40B4-BE49-F238E27FC236}">
                <a16:creationId xmlns:a16="http://schemas.microsoft.com/office/drawing/2014/main" id="{EE5629F5-46E5-3D47-ADB0-85C929D93ED7}"/>
              </a:ext>
            </a:extLst>
          </p:cNvPr>
          <p:cNvSpPr>
            <a:spLocks noGrp="1"/>
          </p:cNvSpPr>
          <p:nvPr>
            <p:ph idx="1"/>
          </p:nvPr>
        </p:nvSpPr>
        <p:spPr/>
        <p:txBody>
          <a:bodyPr>
            <a:normAutofit/>
          </a:bodyPr>
          <a:lstStyle/>
          <a:p>
            <a:pPr marL="0" indent="0">
              <a:lnSpc>
                <a:spcPct val="110000"/>
              </a:lnSpc>
              <a:buNone/>
            </a:pPr>
            <a:r>
              <a:rPr lang="nl-NL" sz="3000" dirty="0"/>
              <a:t>“Volgens scheidsrechter </a:t>
            </a:r>
            <a:r>
              <a:rPr lang="nl-NL" sz="3000" dirty="0" err="1"/>
              <a:t>Berri</a:t>
            </a:r>
            <a:r>
              <a:rPr lang="nl-NL" sz="3000" dirty="0"/>
              <a:t> de Jonge is de tweevoudig olympisch kampioen in zijn 1.000 meter over de rode binnenlijn gekomen met zijn schaats. Ofwel: afgesneden. </a:t>
            </a:r>
            <a:r>
              <a:rPr lang="nl-NL" sz="3000" u="sng" dirty="0"/>
              <a:t>De twee rode blokjes die zijn weggeschoten in de laatste (sic) bocht vormen het bewijs, meent de arbiter</a:t>
            </a:r>
            <a:r>
              <a:rPr lang="nl-NL" sz="3000" dirty="0"/>
              <a:t>, want die blokjes liggen tegen de binnenkant van de lijn aan. Geen twijfel mogelijk.”</a:t>
            </a:r>
            <a:endParaRPr lang="nl-NL" dirty="0"/>
          </a:p>
          <a:p>
            <a:pPr marL="0" indent="0">
              <a:buNone/>
            </a:pPr>
            <a:endParaRPr lang="nl-NL" dirty="0"/>
          </a:p>
          <a:p>
            <a:pPr marL="0" indent="0">
              <a:buNone/>
            </a:pPr>
            <a:r>
              <a:rPr lang="nl-NL" sz="1800" dirty="0"/>
              <a:t>Bron: Iwan Tol, Volkskrant 11 januari 2019</a:t>
            </a:r>
          </a:p>
        </p:txBody>
      </p:sp>
    </p:spTree>
    <p:extLst>
      <p:ext uri="{BB962C8B-B14F-4D97-AF65-F5344CB8AC3E}">
        <p14:creationId xmlns:p14="http://schemas.microsoft.com/office/powerpoint/2010/main" val="4021737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0DB635-988B-634E-A8E2-84F624AD8C1B}"/>
              </a:ext>
            </a:extLst>
          </p:cNvPr>
          <p:cNvSpPr>
            <a:spLocks noGrp="1"/>
          </p:cNvSpPr>
          <p:nvPr>
            <p:ph type="title"/>
          </p:nvPr>
        </p:nvSpPr>
        <p:spPr/>
        <p:txBody>
          <a:bodyPr/>
          <a:lstStyle/>
          <a:p>
            <a:r>
              <a:rPr lang="nl-NL" dirty="0"/>
              <a:t>Waar komt digitaal vertrouwen vandaan?</a:t>
            </a:r>
          </a:p>
        </p:txBody>
      </p:sp>
      <p:sp>
        <p:nvSpPr>
          <p:cNvPr id="3" name="Tijdelijke aanduiding voor inhoud 2">
            <a:extLst>
              <a:ext uri="{FF2B5EF4-FFF2-40B4-BE49-F238E27FC236}">
                <a16:creationId xmlns:a16="http://schemas.microsoft.com/office/drawing/2014/main" id="{33C2EA36-1A01-4E47-8FBE-09400B5F280E}"/>
              </a:ext>
            </a:extLst>
          </p:cNvPr>
          <p:cNvSpPr>
            <a:spLocks noGrp="1"/>
          </p:cNvSpPr>
          <p:nvPr>
            <p:ph idx="1"/>
          </p:nvPr>
        </p:nvSpPr>
        <p:spPr/>
        <p:txBody>
          <a:bodyPr/>
          <a:lstStyle/>
          <a:p>
            <a:pPr marL="514350" indent="-514350">
              <a:buFont typeface="+mj-lt"/>
              <a:buAutoNum type="arabicPeriod"/>
            </a:pPr>
            <a:r>
              <a:rPr lang="nl-NL" dirty="0"/>
              <a:t>Er zijn heldere regels (iedereen begrijpt ze)</a:t>
            </a:r>
          </a:p>
          <a:p>
            <a:pPr marL="514350" indent="-514350">
              <a:buFont typeface="+mj-lt"/>
              <a:buAutoNum type="arabicPeriod"/>
            </a:pPr>
            <a:r>
              <a:rPr lang="nl-NL" dirty="0"/>
              <a:t>Een besluit wordt goed uitgelegd (motivering, vooral bij afwijzen)</a:t>
            </a:r>
          </a:p>
          <a:p>
            <a:pPr marL="514350" indent="-514350">
              <a:buFont typeface="+mj-lt"/>
              <a:buAutoNum type="arabicPeriod"/>
            </a:pPr>
            <a:r>
              <a:rPr lang="nl-NL" dirty="0"/>
              <a:t>Je kunt eenvoudig bezwaar maken tegen een besluit</a:t>
            </a:r>
          </a:p>
          <a:p>
            <a:pPr marL="514350" indent="-514350">
              <a:buFont typeface="+mj-lt"/>
              <a:buAutoNum type="arabicPeriod"/>
            </a:pPr>
            <a:r>
              <a:rPr lang="nl-NL" dirty="0"/>
              <a:t>Je voelt je serieus genomen</a:t>
            </a:r>
          </a:p>
          <a:p>
            <a:pPr marL="0" indent="0">
              <a:buNone/>
            </a:pPr>
            <a:endParaRPr lang="nl-NL" dirty="0"/>
          </a:p>
          <a:p>
            <a:pPr marL="0" indent="0">
              <a:buNone/>
            </a:pPr>
            <a:r>
              <a:rPr lang="nl-NL" b="1" dirty="0"/>
              <a:t>Vraag</a:t>
            </a:r>
          </a:p>
          <a:p>
            <a:pPr marL="0" indent="0">
              <a:buNone/>
            </a:pPr>
            <a:r>
              <a:rPr lang="nl-NL" dirty="0"/>
              <a:t>Hoe voldoe je in een digitale omgeving aan die voorwaarden?</a:t>
            </a:r>
          </a:p>
        </p:txBody>
      </p:sp>
    </p:spTree>
    <p:extLst>
      <p:ext uri="{BB962C8B-B14F-4D97-AF65-F5344CB8AC3E}">
        <p14:creationId xmlns:p14="http://schemas.microsoft.com/office/powerpoint/2010/main" val="35266087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jeld Nuis en de scheidsrechter.mov">
            <a:hlinkClick r:id="" action="ppaction://media"/>
            <a:extLst>
              <a:ext uri="{FF2B5EF4-FFF2-40B4-BE49-F238E27FC236}">
                <a16:creationId xmlns:a16="http://schemas.microsoft.com/office/drawing/2014/main" id="{EE643152-12E2-C245-9E94-884ABC91AED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68109" y="41096"/>
            <a:ext cx="10110691" cy="6318607"/>
          </a:xfrm>
        </p:spPr>
      </p:pic>
    </p:spTree>
    <p:extLst>
      <p:ext uri="{BB962C8B-B14F-4D97-AF65-F5344CB8AC3E}">
        <p14:creationId xmlns:p14="http://schemas.microsoft.com/office/powerpoint/2010/main" val="2830400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69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C89A1B5-1F42-3C4B-BC98-D42ED3F674F0}"/>
              </a:ext>
            </a:extLst>
          </p:cNvPr>
          <p:cNvSpPr>
            <a:spLocks noGrp="1"/>
          </p:cNvSpPr>
          <p:nvPr>
            <p:ph type="ctrTitle"/>
          </p:nvPr>
        </p:nvSpPr>
        <p:spPr/>
        <p:txBody>
          <a:bodyPr>
            <a:normAutofit fontScale="90000"/>
          </a:bodyPr>
          <a:lstStyle/>
          <a:p>
            <a:r>
              <a:rPr lang="nl-NL" dirty="0"/>
              <a:t>Zelfs de eenvoudigste regel kan tot meningsverschillen leiden!</a:t>
            </a:r>
          </a:p>
        </p:txBody>
      </p:sp>
      <p:sp>
        <p:nvSpPr>
          <p:cNvPr id="5" name="Ondertitel 4">
            <a:extLst>
              <a:ext uri="{FF2B5EF4-FFF2-40B4-BE49-F238E27FC236}">
                <a16:creationId xmlns:a16="http://schemas.microsoft.com/office/drawing/2014/main" id="{308035EA-40D2-9D46-AAC6-A3E81E2E4CEC}"/>
              </a:ext>
            </a:extLst>
          </p:cNvPr>
          <p:cNvSpPr>
            <a:spLocks noGrp="1"/>
          </p:cNvSpPr>
          <p:nvPr>
            <p:ph type="subTitle" idx="1"/>
          </p:nvPr>
        </p:nvSpPr>
        <p:spPr>
          <a:xfrm>
            <a:off x="1539240" y="4344988"/>
            <a:ext cx="9144000" cy="2181542"/>
          </a:xfrm>
        </p:spPr>
        <p:txBody>
          <a:bodyPr>
            <a:normAutofit/>
          </a:bodyPr>
          <a:lstStyle/>
          <a:p>
            <a:pPr algn="l"/>
            <a:endParaRPr lang="nl-NL" sz="2800" dirty="0"/>
          </a:p>
        </p:txBody>
      </p:sp>
    </p:spTree>
    <p:extLst>
      <p:ext uri="{BB962C8B-B14F-4D97-AF65-F5344CB8AC3E}">
        <p14:creationId xmlns:p14="http://schemas.microsoft.com/office/powerpoint/2010/main" val="10183358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6A96BE3-2F3A-E642-B14B-6FE58E900B2F}"/>
              </a:ext>
            </a:extLst>
          </p:cNvPr>
          <p:cNvSpPr>
            <a:spLocks noGrp="1"/>
          </p:cNvSpPr>
          <p:nvPr>
            <p:ph type="title"/>
          </p:nvPr>
        </p:nvSpPr>
        <p:spPr>
          <a:xfrm>
            <a:off x="838200" y="365125"/>
            <a:ext cx="10515600" cy="1325563"/>
          </a:xfrm>
        </p:spPr>
        <p:txBody>
          <a:bodyPr/>
          <a:lstStyle/>
          <a:p>
            <a:r>
              <a:rPr lang="nl-NL" dirty="0"/>
              <a:t>De Calculemus methode (stap 1)</a:t>
            </a:r>
          </a:p>
        </p:txBody>
      </p:sp>
      <p:sp>
        <p:nvSpPr>
          <p:cNvPr id="5" name="Tijdelijke aanduiding voor inhoud 4">
            <a:extLst>
              <a:ext uri="{FF2B5EF4-FFF2-40B4-BE49-F238E27FC236}">
                <a16:creationId xmlns:a16="http://schemas.microsoft.com/office/drawing/2014/main" id="{CAABDA1A-AC94-2E4E-9017-7CE7A3DFF171}"/>
              </a:ext>
            </a:extLst>
          </p:cNvPr>
          <p:cNvSpPr>
            <a:spLocks noGrp="1"/>
          </p:cNvSpPr>
          <p:nvPr>
            <p:ph idx="1"/>
          </p:nvPr>
        </p:nvSpPr>
        <p:spPr>
          <a:xfrm>
            <a:off x="838200" y="1690688"/>
            <a:ext cx="10515600" cy="4351338"/>
          </a:xfrm>
        </p:spPr>
        <p:txBody>
          <a:bodyPr>
            <a:normAutofit/>
          </a:bodyPr>
          <a:lstStyle/>
          <a:p>
            <a:pPr marL="0" indent="0">
              <a:buNone/>
            </a:pPr>
            <a:endParaRPr lang="nl-NL" sz="3200" i="1" dirty="0"/>
          </a:p>
          <a:p>
            <a:pPr marL="0" indent="0">
              <a:buNone/>
            </a:pPr>
            <a:r>
              <a:rPr lang="nl-NL" sz="3200" i="1" dirty="0"/>
              <a:t>Bepaal het doel van een normatieve analyse.</a:t>
            </a:r>
          </a:p>
          <a:p>
            <a:pPr marL="0" indent="0">
              <a:buNone/>
            </a:pPr>
            <a:endParaRPr lang="nl-NL" sz="3200" dirty="0"/>
          </a:p>
          <a:p>
            <a:pPr marL="0" indent="0">
              <a:buNone/>
            </a:pPr>
            <a:r>
              <a:rPr lang="nl-NL" sz="3200" dirty="0"/>
              <a:t>Beantwoord de vraag:</a:t>
            </a:r>
          </a:p>
          <a:p>
            <a:pPr marL="0" indent="0">
              <a:buNone/>
            </a:pPr>
            <a:r>
              <a:rPr lang="nl-NL" sz="3200" dirty="0"/>
              <a:t>“Is Kjeld Nuis terecht gediskwalificeerd?”</a:t>
            </a:r>
          </a:p>
        </p:txBody>
      </p:sp>
    </p:spTree>
    <p:extLst>
      <p:ext uri="{BB962C8B-B14F-4D97-AF65-F5344CB8AC3E}">
        <p14:creationId xmlns:p14="http://schemas.microsoft.com/office/powerpoint/2010/main" val="23390542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6A96BE3-2F3A-E642-B14B-6FE58E900B2F}"/>
              </a:ext>
            </a:extLst>
          </p:cNvPr>
          <p:cNvSpPr>
            <a:spLocks noGrp="1"/>
          </p:cNvSpPr>
          <p:nvPr>
            <p:ph type="title"/>
          </p:nvPr>
        </p:nvSpPr>
        <p:spPr>
          <a:xfrm>
            <a:off x="838200" y="365125"/>
            <a:ext cx="10515600" cy="1325563"/>
          </a:xfrm>
        </p:spPr>
        <p:txBody>
          <a:bodyPr/>
          <a:lstStyle/>
          <a:p>
            <a:r>
              <a:rPr lang="nl-NL" dirty="0"/>
              <a:t>De Calculemus methode (stap 2)</a:t>
            </a:r>
          </a:p>
        </p:txBody>
      </p:sp>
      <p:sp>
        <p:nvSpPr>
          <p:cNvPr id="5" name="Tijdelijke aanduiding voor inhoud 4">
            <a:extLst>
              <a:ext uri="{FF2B5EF4-FFF2-40B4-BE49-F238E27FC236}">
                <a16:creationId xmlns:a16="http://schemas.microsoft.com/office/drawing/2014/main" id="{CAABDA1A-AC94-2E4E-9017-7CE7A3DFF171}"/>
              </a:ext>
            </a:extLst>
          </p:cNvPr>
          <p:cNvSpPr>
            <a:spLocks noGrp="1"/>
          </p:cNvSpPr>
          <p:nvPr>
            <p:ph idx="1"/>
          </p:nvPr>
        </p:nvSpPr>
        <p:spPr>
          <a:xfrm>
            <a:off x="838200" y="1690688"/>
            <a:ext cx="10515600" cy="4351338"/>
          </a:xfrm>
        </p:spPr>
        <p:txBody>
          <a:bodyPr>
            <a:normAutofit/>
          </a:bodyPr>
          <a:lstStyle/>
          <a:p>
            <a:pPr marL="0" indent="0">
              <a:buNone/>
            </a:pPr>
            <a:endParaRPr lang="nl-NL" sz="3200" i="1" dirty="0"/>
          </a:p>
          <a:p>
            <a:pPr marL="0" indent="0">
              <a:buNone/>
            </a:pPr>
            <a:r>
              <a:rPr lang="nl-NL" sz="3200" i="1" dirty="0"/>
              <a:t>Verzamel relevante bronnen</a:t>
            </a:r>
            <a:endParaRPr lang="nl-NL" sz="3200" dirty="0"/>
          </a:p>
          <a:p>
            <a:pPr marL="0" indent="0">
              <a:buNone/>
            </a:pPr>
            <a:endParaRPr lang="nl-NL" sz="3200" dirty="0"/>
          </a:p>
          <a:p>
            <a:pPr marL="0" indent="0">
              <a:buNone/>
            </a:pPr>
            <a:r>
              <a:rPr lang="nl-NL" sz="3200" dirty="0"/>
              <a:t>Special </a:t>
            </a:r>
            <a:r>
              <a:rPr lang="nl-NL" sz="3200" dirty="0" err="1"/>
              <a:t>Regulations</a:t>
            </a:r>
            <a:r>
              <a:rPr lang="nl-NL" sz="3200" dirty="0"/>
              <a:t> &amp; Technical Rules Speed Skating 2018:</a:t>
            </a:r>
          </a:p>
          <a:p>
            <a:r>
              <a:rPr lang="nl-NL" sz="3200" dirty="0"/>
              <a:t>regel 216 lid 1, aanhef en onder e, en </a:t>
            </a:r>
          </a:p>
          <a:p>
            <a:r>
              <a:rPr lang="nl-NL" sz="3200" dirty="0"/>
              <a:t>regel 256, lid 2 en 4.</a:t>
            </a:r>
          </a:p>
          <a:p>
            <a:pPr marL="0" indent="0">
              <a:buNone/>
            </a:pPr>
            <a:endParaRPr lang="nl-NL" sz="3200" i="1" dirty="0"/>
          </a:p>
          <a:p>
            <a:pPr marL="0" indent="0">
              <a:buNone/>
            </a:pPr>
            <a:endParaRPr lang="nl-NL" sz="3200" i="1" dirty="0"/>
          </a:p>
        </p:txBody>
      </p:sp>
    </p:spTree>
    <p:extLst>
      <p:ext uri="{BB962C8B-B14F-4D97-AF65-F5344CB8AC3E}">
        <p14:creationId xmlns:p14="http://schemas.microsoft.com/office/powerpoint/2010/main" val="952715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6A96BE3-2F3A-E642-B14B-6FE58E900B2F}"/>
              </a:ext>
            </a:extLst>
          </p:cNvPr>
          <p:cNvSpPr>
            <a:spLocks noGrp="1"/>
          </p:cNvSpPr>
          <p:nvPr>
            <p:ph type="title"/>
          </p:nvPr>
        </p:nvSpPr>
        <p:spPr>
          <a:xfrm>
            <a:off x="838200" y="365125"/>
            <a:ext cx="10515600" cy="1325563"/>
          </a:xfrm>
        </p:spPr>
        <p:txBody>
          <a:bodyPr/>
          <a:lstStyle/>
          <a:p>
            <a:r>
              <a:rPr lang="nl-NL" dirty="0"/>
              <a:t>De Calculemus methode (stap 3)</a:t>
            </a:r>
          </a:p>
        </p:txBody>
      </p:sp>
      <p:sp>
        <p:nvSpPr>
          <p:cNvPr id="5" name="Tijdelijke aanduiding voor inhoud 4">
            <a:extLst>
              <a:ext uri="{FF2B5EF4-FFF2-40B4-BE49-F238E27FC236}">
                <a16:creationId xmlns:a16="http://schemas.microsoft.com/office/drawing/2014/main" id="{CAABDA1A-AC94-2E4E-9017-7CE7A3DFF171}"/>
              </a:ext>
            </a:extLst>
          </p:cNvPr>
          <p:cNvSpPr>
            <a:spLocks noGrp="1"/>
          </p:cNvSpPr>
          <p:nvPr>
            <p:ph idx="1"/>
          </p:nvPr>
        </p:nvSpPr>
        <p:spPr>
          <a:xfrm>
            <a:off x="838200" y="1690688"/>
            <a:ext cx="10515600" cy="4351338"/>
          </a:xfrm>
        </p:spPr>
        <p:txBody>
          <a:bodyPr>
            <a:normAutofit/>
          </a:bodyPr>
          <a:lstStyle/>
          <a:p>
            <a:pPr marL="0" indent="0">
              <a:buNone/>
            </a:pPr>
            <a:endParaRPr lang="nl-NL" sz="3200" i="1" dirty="0"/>
          </a:p>
          <a:p>
            <a:pPr marL="0" indent="0">
              <a:buNone/>
            </a:pPr>
            <a:r>
              <a:rPr lang="nl-NL" sz="3200" i="1" dirty="0"/>
              <a:t>Maak een interpretatie van de bronteksten, begrijpelijk voor een multidisciplinair gezelschap, gebruikmakend van de oorspronkelijke woorden uit de bron (normatief model).</a:t>
            </a:r>
          </a:p>
          <a:p>
            <a:pPr marL="0" indent="0">
              <a:buNone/>
            </a:pPr>
            <a:endParaRPr lang="nl-NL" sz="3200" dirty="0"/>
          </a:p>
        </p:txBody>
      </p:sp>
    </p:spTree>
    <p:extLst>
      <p:ext uri="{BB962C8B-B14F-4D97-AF65-F5344CB8AC3E}">
        <p14:creationId xmlns:p14="http://schemas.microsoft.com/office/powerpoint/2010/main" val="2092266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6A96BE3-2F3A-E642-B14B-6FE58E900B2F}"/>
              </a:ext>
            </a:extLst>
          </p:cNvPr>
          <p:cNvSpPr>
            <a:spLocks noGrp="1"/>
          </p:cNvSpPr>
          <p:nvPr>
            <p:ph type="title"/>
          </p:nvPr>
        </p:nvSpPr>
        <p:spPr>
          <a:xfrm>
            <a:off x="838200" y="365125"/>
            <a:ext cx="10515600" cy="1325563"/>
          </a:xfrm>
        </p:spPr>
        <p:txBody>
          <a:bodyPr/>
          <a:lstStyle/>
          <a:p>
            <a:r>
              <a:rPr lang="nl-NL" dirty="0"/>
              <a:t>De Calculemus methode (stap 4)</a:t>
            </a:r>
          </a:p>
        </p:txBody>
      </p:sp>
      <p:sp>
        <p:nvSpPr>
          <p:cNvPr id="5" name="Tijdelijke aanduiding voor inhoud 4">
            <a:extLst>
              <a:ext uri="{FF2B5EF4-FFF2-40B4-BE49-F238E27FC236}">
                <a16:creationId xmlns:a16="http://schemas.microsoft.com/office/drawing/2014/main" id="{CAABDA1A-AC94-2E4E-9017-7CE7A3DFF171}"/>
              </a:ext>
            </a:extLst>
          </p:cNvPr>
          <p:cNvSpPr>
            <a:spLocks noGrp="1"/>
          </p:cNvSpPr>
          <p:nvPr>
            <p:ph idx="1"/>
          </p:nvPr>
        </p:nvSpPr>
        <p:spPr>
          <a:xfrm>
            <a:off x="838200" y="1690688"/>
            <a:ext cx="10515600" cy="4351338"/>
          </a:xfrm>
        </p:spPr>
        <p:txBody>
          <a:bodyPr>
            <a:normAutofit/>
          </a:bodyPr>
          <a:lstStyle/>
          <a:p>
            <a:pPr marL="0" indent="0">
              <a:buNone/>
            </a:pPr>
            <a:endParaRPr lang="nl-NL" sz="3200" dirty="0"/>
          </a:p>
          <a:p>
            <a:pPr marL="0" indent="0">
              <a:buNone/>
            </a:pPr>
            <a:r>
              <a:rPr lang="nl-NL" sz="3200" i="1" dirty="0"/>
              <a:t>Beoordeel specifieke casus gebruik makend van het op bronteksten herleidbare normatief model.</a:t>
            </a:r>
          </a:p>
          <a:p>
            <a:pPr marL="0" indent="0">
              <a:buNone/>
            </a:pPr>
            <a:endParaRPr lang="nl-NL" sz="3200" dirty="0"/>
          </a:p>
          <a:p>
            <a:pPr marL="514350" indent="-514350">
              <a:buFont typeface="+mj-lt"/>
              <a:buAutoNum type="arabicPeriod"/>
            </a:pPr>
            <a:r>
              <a:rPr lang="nl-NL" sz="3200" dirty="0"/>
              <a:t>Wie vindt dat Kjeld Nuis terecht gediskwalificeerd is?</a:t>
            </a:r>
          </a:p>
          <a:p>
            <a:pPr marL="514350" indent="-514350">
              <a:buFont typeface="+mj-lt"/>
              <a:buAutoNum type="arabicPeriod"/>
            </a:pPr>
            <a:r>
              <a:rPr lang="nl-NL" sz="3200" dirty="0"/>
              <a:t>En wie vindt van niet?</a:t>
            </a:r>
          </a:p>
          <a:p>
            <a:pPr marL="0" indent="0">
              <a:buNone/>
            </a:pPr>
            <a:endParaRPr lang="nl-NL" sz="3200" dirty="0"/>
          </a:p>
        </p:txBody>
      </p:sp>
    </p:spTree>
    <p:extLst>
      <p:ext uri="{BB962C8B-B14F-4D97-AF65-F5344CB8AC3E}">
        <p14:creationId xmlns:p14="http://schemas.microsoft.com/office/powerpoint/2010/main" val="16675267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6A96BE3-2F3A-E642-B14B-6FE58E900B2F}"/>
              </a:ext>
            </a:extLst>
          </p:cNvPr>
          <p:cNvSpPr>
            <a:spLocks noGrp="1"/>
          </p:cNvSpPr>
          <p:nvPr>
            <p:ph type="title"/>
          </p:nvPr>
        </p:nvSpPr>
        <p:spPr>
          <a:xfrm>
            <a:off x="838200" y="365125"/>
            <a:ext cx="10515600" cy="1325563"/>
          </a:xfrm>
        </p:spPr>
        <p:txBody>
          <a:bodyPr/>
          <a:lstStyle/>
          <a:p>
            <a:r>
              <a:rPr lang="nl-NL" dirty="0"/>
              <a:t>De Calculemus methode (stap 6)</a:t>
            </a:r>
          </a:p>
        </p:txBody>
      </p:sp>
      <p:sp>
        <p:nvSpPr>
          <p:cNvPr id="5" name="Tijdelijke aanduiding voor inhoud 4">
            <a:extLst>
              <a:ext uri="{FF2B5EF4-FFF2-40B4-BE49-F238E27FC236}">
                <a16:creationId xmlns:a16="http://schemas.microsoft.com/office/drawing/2014/main" id="{CAABDA1A-AC94-2E4E-9017-7CE7A3DFF171}"/>
              </a:ext>
            </a:extLst>
          </p:cNvPr>
          <p:cNvSpPr>
            <a:spLocks noGrp="1"/>
          </p:cNvSpPr>
          <p:nvPr>
            <p:ph idx="1"/>
          </p:nvPr>
        </p:nvSpPr>
        <p:spPr>
          <a:xfrm>
            <a:off x="838200" y="1690688"/>
            <a:ext cx="10515600" cy="4351338"/>
          </a:xfrm>
        </p:spPr>
        <p:txBody>
          <a:bodyPr>
            <a:normAutofit/>
          </a:bodyPr>
          <a:lstStyle/>
          <a:p>
            <a:pPr marL="0" indent="0">
              <a:buNone/>
            </a:pPr>
            <a:endParaRPr lang="nl-NL" sz="3200" i="1" dirty="0"/>
          </a:p>
          <a:p>
            <a:pPr marL="0" indent="0">
              <a:buNone/>
            </a:pPr>
            <a:r>
              <a:rPr lang="nl-NL" sz="3200" i="1" dirty="0"/>
              <a:t>Zoek een oplossing voor eventuele meningsverschillen.</a:t>
            </a:r>
          </a:p>
          <a:p>
            <a:pPr marL="0" indent="0">
              <a:buNone/>
            </a:pPr>
            <a:endParaRPr lang="nl-NL" sz="3200" dirty="0"/>
          </a:p>
          <a:p>
            <a:pPr marL="0" indent="0">
              <a:buNone/>
            </a:pPr>
            <a:r>
              <a:rPr lang="nl-NL" sz="3200" dirty="0"/>
              <a:t>Kunnen we tot overeenstemming komen over de juistheid van het besluit om Kjeld Nuis te diskwalificeren?</a:t>
            </a:r>
          </a:p>
        </p:txBody>
      </p:sp>
    </p:spTree>
    <p:extLst>
      <p:ext uri="{BB962C8B-B14F-4D97-AF65-F5344CB8AC3E}">
        <p14:creationId xmlns:p14="http://schemas.microsoft.com/office/powerpoint/2010/main" val="3823602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68007A3-02D1-6C4A-B784-004DDE48B1CC}"/>
              </a:ext>
            </a:extLst>
          </p:cNvPr>
          <p:cNvSpPr>
            <a:spLocks noGrp="1"/>
          </p:cNvSpPr>
          <p:nvPr>
            <p:ph type="ctrTitle"/>
          </p:nvPr>
        </p:nvSpPr>
        <p:spPr>
          <a:xfrm>
            <a:off x="1524000" y="914400"/>
            <a:ext cx="9144000" cy="3840479"/>
          </a:xfrm>
        </p:spPr>
        <p:txBody>
          <a:bodyPr>
            <a:normAutofit/>
          </a:bodyPr>
          <a:lstStyle/>
          <a:p>
            <a:r>
              <a:rPr lang="nl-NL" dirty="0"/>
              <a:t>Een model voor</a:t>
            </a:r>
            <a:br>
              <a:rPr lang="nl-NL" dirty="0"/>
            </a:br>
            <a:r>
              <a:rPr lang="nl-NL" dirty="0"/>
              <a:t>expliciete interpretatie </a:t>
            </a:r>
            <a:br>
              <a:rPr lang="nl-NL" dirty="0"/>
            </a:br>
            <a:r>
              <a:rPr lang="nl-NL" dirty="0"/>
              <a:t>van juridische bronnen: FLINT frames</a:t>
            </a:r>
          </a:p>
        </p:txBody>
      </p:sp>
    </p:spTree>
    <p:extLst>
      <p:ext uri="{BB962C8B-B14F-4D97-AF65-F5344CB8AC3E}">
        <p14:creationId xmlns:p14="http://schemas.microsoft.com/office/powerpoint/2010/main" val="30931804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Act Frames</a:t>
            </a:r>
          </a:p>
        </p:txBody>
      </p:sp>
      <p:graphicFrame>
        <p:nvGraphicFramePr>
          <p:cNvPr id="4" name="Tabel 3"/>
          <p:cNvGraphicFramePr>
            <a:graphicFrameLocks noGrp="1"/>
          </p:cNvGraphicFramePr>
          <p:nvPr>
            <p:extLst>
              <p:ext uri="{D42A27DB-BD31-4B8C-83A1-F6EECF244321}">
                <p14:modId xmlns:p14="http://schemas.microsoft.com/office/powerpoint/2010/main" val="3573096773"/>
              </p:ext>
            </p:extLst>
          </p:nvPr>
        </p:nvGraphicFramePr>
        <p:xfrm>
          <a:off x="4038600" y="190503"/>
          <a:ext cx="7188200" cy="6361834"/>
        </p:xfrm>
        <a:graphic>
          <a:graphicData uri="http://schemas.openxmlformats.org/drawingml/2006/table">
            <a:tbl>
              <a:tblPr>
                <a:tableStyleId>{2D5ABB26-0587-4C30-8999-92F81FD0307C}</a:tableStyleId>
              </a:tblPr>
              <a:tblGrid>
                <a:gridCol w="2073649">
                  <a:extLst>
                    <a:ext uri="{9D8B030D-6E8A-4147-A177-3AD203B41FA5}">
                      <a16:colId xmlns:a16="http://schemas.microsoft.com/office/drawing/2014/main" val="20000"/>
                    </a:ext>
                  </a:extLst>
                </a:gridCol>
                <a:gridCol w="5114551">
                  <a:extLst>
                    <a:ext uri="{9D8B030D-6E8A-4147-A177-3AD203B41FA5}">
                      <a16:colId xmlns:a16="http://schemas.microsoft.com/office/drawing/2014/main" val="20001"/>
                    </a:ext>
                  </a:extLst>
                </a:gridCol>
              </a:tblGrid>
              <a:tr h="355483">
                <a:tc>
                  <a:txBody>
                    <a:bodyPr/>
                    <a:lstStyle/>
                    <a:p>
                      <a:pPr algn="l" fontAlgn="t"/>
                      <a:r>
                        <a:rPr lang="en-US" sz="2000" i="1" u="none" strike="noStrike" noProof="0" dirty="0">
                          <a:effectLst/>
                        </a:rPr>
                        <a:t>act frame</a:t>
                      </a:r>
                      <a:endParaRPr lang="en-US" sz="2000" b="0" i="1" u="none" strike="noStrike" noProof="0" dirty="0">
                        <a:solidFill>
                          <a:srgbClr val="000000"/>
                        </a:solidFill>
                        <a:effectLst/>
                        <a:latin typeface="+mn-lt"/>
                      </a:endParaRPr>
                    </a:p>
                  </a:txBody>
                  <a:tcPr marL="80791" marR="80791" marT="40396" marB="40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2000" u="none" strike="noStrike" noProof="0" dirty="0">
                          <a:effectLst/>
                        </a:rPr>
                        <a:t>&lt;&lt;</a:t>
                      </a:r>
                      <a:r>
                        <a:rPr lang="en-US" sz="2000" b="0" i="0" u="none" strike="noStrike" noProof="0" dirty="0">
                          <a:solidFill>
                            <a:schemeClr val="tx1"/>
                          </a:solidFill>
                          <a:effectLst/>
                          <a:latin typeface="+mn-lt"/>
                        </a:rPr>
                        <a:t>disqualification for cutting the inner line of the competition lane</a:t>
                      </a:r>
                      <a:r>
                        <a:rPr lang="en-US" sz="2000" u="none" strike="noStrike" noProof="0" dirty="0">
                          <a:effectLst/>
                        </a:rPr>
                        <a:t>&gt;&gt;</a:t>
                      </a:r>
                      <a:endParaRPr lang="en-US" sz="2000" b="0" i="0" u="none" strike="noStrike" noProof="0" dirty="0">
                        <a:solidFill>
                          <a:srgbClr val="000000"/>
                        </a:solidFill>
                        <a:effectLst/>
                        <a:latin typeface="+mn-lt"/>
                      </a:endParaRPr>
                    </a:p>
                  </a:txBody>
                  <a:tcPr marL="80791" marR="80791" marT="40396" marB="40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55483">
                <a:tc>
                  <a:txBody>
                    <a:bodyPr/>
                    <a:lstStyle/>
                    <a:p>
                      <a:pPr algn="l" fontAlgn="t"/>
                      <a:r>
                        <a:rPr lang="en-US" sz="2000" i="1" u="none" strike="noStrike" noProof="0" dirty="0">
                          <a:effectLst/>
                        </a:rPr>
                        <a:t>action</a:t>
                      </a:r>
                      <a:endParaRPr lang="en-US" sz="2000" b="0" i="1" u="none" strike="noStrike" noProof="0" dirty="0">
                        <a:solidFill>
                          <a:srgbClr val="000000"/>
                        </a:solidFill>
                        <a:effectLst/>
                        <a:latin typeface="+mn-lt"/>
                      </a:endParaRPr>
                    </a:p>
                  </a:txBody>
                  <a:tcPr marL="80791" marR="80791" marT="40396" marB="40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2000" b="0" i="0" u="none" strike="noStrike" noProof="0" dirty="0">
                          <a:solidFill>
                            <a:schemeClr val="tx1"/>
                          </a:solidFill>
                          <a:effectLst/>
                          <a:latin typeface="+mn-lt"/>
                        </a:rPr>
                        <a:t>[disqualification]</a:t>
                      </a:r>
                      <a:endParaRPr lang="en-US" sz="2000" b="0" i="0" u="none" strike="noStrike" noProof="0" dirty="0">
                        <a:solidFill>
                          <a:srgbClr val="000000"/>
                        </a:solidFill>
                        <a:effectLst/>
                        <a:latin typeface="+mn-lt"/>
                      </a:endParaRPr>
                    </a:p>
                  </a:txBody>
                  <a:tcPr marL="80791" marR="80791" marT="40396" marB="40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55483">
                <a:tc>
                  <a:txBody>
                    <a:bodyPr/>
                    <a:lstStyle/>
                    <a:p>
                      <a:pPr algn="l" fontAlgn="t"/>
                      <a:r>
                        <a:rPr lang="en-US" sz="2000" i="1" u="none" strike="noStrike" noProof="0" dirty="0">
                          <a:effectLst/>
                        </a:rPr>
                        <a:t>actor</a:t>
                      </a:r>
                      <a:endParaRPr lang="en-US" sz="2000" b="0" i="1" u="none" strike="noStrike" noProof="0" dirty="0">
                        <a:solidFill>
                          <a:srgbClr val="000000"/>
                        </a:solidFill>
                        <a:effectLst/>
                        <a:latin typeface="+mn-lt"/>
                      </a:endParaRPr>
                    </a:p>
                  </a:txBody>
                  <a:tcPr marL="80791" marR="80791" marT="40396" marB="40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2000" u="none" strike="noStrike" noProof="0" dirty="0">
                          <a:effectLst/>
                        </a:rPr>
                        <a:t>[referee]</a:t>
                      </a:r>
                      <a:r>
                        <a:rPr lang="en-US" sz="2000" u="none" strike="noStrike" noProof="0" dirty="0">
                          <a:solidFill>
                            <a:schemeClr val="bg1">
                              <a:lumMod val="75000"/>
                            </a:schemeClr>
                          </a:solidFill>
                          <a:effectLst/>
                        </a:rPr>
                        <a:t>*) </a:t>
                      </a:r>
                      <a:r>
                        <a:rPr lang="nl-NL" sz="2000" dirty="0" err="1">
                          <a:solidFill>
                            <a:schemeClr val="bg1">
                              <a:lumMod val="75000"/>
                            </a:schemeClr>
                          </a:solidFill>
                        </a:rPr>
                        <a:t>rule</a:t>
                      </a:r>
                      <a:r>
                        <a:rPr lang="nl-NL" sz="2000" dirty="0">
                          <a:solidFill>
                            <a:schemeClr val="bg1">
                              <a:lumMod val="75000"/>
                            </a:schemeClr>
                          </a:solidFill>
                        </a:rPr>
                        <a:t> 216</a:t>
                      </a:r>
                      <a:endParaRPr lang="en-US" sz="2000" b="0" i="0" u="none" strike="noStrike" noProof="0" dirty="0">
                        <a:solidFill>
                          <a:schemeClr val="bg1">
                            <a:lumMod val="75000"/>
                          </a:schemeClr>
                        </a:solidFill>
                        <a:effectLst/>
                        <a:latin typeface="+mn-lt"/>
                      </a:endParaRPr>
                    </a:p>
                  </a:txBody>
                  <a:tcPr marL="80791" marR="80791" marT="40396" marB="40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55483">
                <a:tc>
                  <a:txBody>
                    <a:bodyPr/>
                    <a:lstStyle/>
                    <a:p>
                      <a:pPr algn="l" fontAlgn="t"/>
                      <a:r>
                        <a:rPr lang="en-US" sz="2000" i="1" u="none" strike="noStrike" noProof="0" dirty="0">
                          <a:effectLst/>
                        </a:rPr>
                        <a:t>object</a:t>
                      </a:r>
                      <a:endParaRPr lang="en-US" sz="2000" b="0" i="1" u="none" strike="noStrike" noProof="0" dirty="0">
                        <a:solidFill>
                          <a:srgbClr val="000000"/>
                        </a:solidFill>
                        <a:effectLst/>
                        <a:latin typeface="+mn-lt"/>
                      </a:endParaRPr>
                    </a:p>
                  </a:txBody>
                  <a:tcPr marL="80791" marR="80791" marT="40396" marB="40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2000" u="none" strike="noStrike" noProof="0" dirty="0">
                          <a:effectLst/>
                        </a:rPr>
                        <a:t>[competitor]</a:t>
                      </a:r>
                      <a:endParaRPr lang="en-US" sz="2000" b="0" i="0" u="none" strike="noStrike" noProof="0" dirty="0">
                        <a:solidFill>
                          <a:srgbClr val="000000"/>
                        </a:solidFill>
                        <a:effectLst/>
                        <a:latin typeface="+mn-lt"/>
                      </a:endParaRPr>
                    </a:p>
                  </a:txBody>
                  <a:tcPr marL="80791" marR="80791" marT="40396" marB="40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97858">
                <a:tc>
                  <a:txBody>
                    <a:bodyPr/>
                    <a:lstStyle/>
                    <a:p>
                      <a:pPr algn="l" fontAlgn="t"/>
                      <a:r>
                        <a:rPr lang="en-US" sz="2000" b="0" i="1" u="none" strike="noStrike" noProof="0" dirty="0">
                          <a:solidFill>
                            <a:srgbClr val="000000"/>
                          </a:solidFill>
                          <a:effectLst/>
                          <a:latin typeface="+mn-lt"/>
                        </a:rPr>
                        <a:t>interested party</a:t>
                      </a:r>
                    </a:p>
                  </a:txBody>
                  <a:tcPr marL="80791" marR="80791" marT="40396" marB="40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2000" u="none" strike="noStrike" noProof="0" dirty="0">
                          <a:effectLst/>
                        </a:rPr>
                        <a:t>[competitor]</a:t>
                      </a:r>
                      <a:endParaRPr lang="en-US" sz="2000" b="0" i="0" u="none" strike="noStrike" noProof="0" dirty="0">
                        <a:solidFill>
                          <a:srgbClr val="000000"/>
                        </a:solidFill>
                        <a:effectLst/>
                        <a:latin typeface="+mn-lt"/>
                      </a:endParaRPr>
                    </a:p>
                  </a:txBody>
                  <a:tcPr marL="80791" marR="80791" marT="40396" marB="40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840232">
                <a:tc>
                  <a:txBody>
                    <a:bodyPr/>
                    <a:lstStyle/>
                    <a:p>
                      <a:pPr algn="l" fontAlgn="t"/>
                      <a:r>
                        <a:rPr lang="en-US" sz="2000" i="1" u="none" strike="noStrike" noProof="0" dirty="0">
                          <a:effectLst/>
                        </a:rPr>
                        <a:t>precondition</a:t>
                      </a:r>
                      <a:endParaRPr lang="en-US" sz="2000" b="0" i="1" u="none" strike="noStrike" noProof="0" dirty="0">
                        <a:solidFill>
                          <a:srgbClr val="000000"/>
                        </a:solidFill>
                        <a:effectLst/>
                        <a:latin typeface="+mn-lt"/>
                      </a:endParaRPr>
                    </a:p>
                  </a:txBody>
                  <a:tcPr marL="80791" marR="80791" marT="40396" marB="40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2000" u="none" strike="noStrike" noProof="0" dirty="0">
                          <a:effectLst/>
                        </a:rPr>
                        <a:t>[</a:t>
                      </a:r>
                      <a:r>
                        <a:rPr lang="en-US" sz="2000" b="0" i="0" u="none" strike="noStrike" noProof="0" dirty="0">
                          <a:solidFill>
                            <a:schemeClr val="tx1"/>
                          </a:solidFill>
                          <a:effectLst/>
                          <a:latin typeface="+mn-lt"/>
                        </a:rPr>
                        <a:t>cutting the inner line of the competition lane</a:t>
                      </a:r>
                      <a:r>
                        <a:rPr lang="en-US" sz="2000" u="none" strike="noStrike" noProof="0" dirty="0">
                          <a:effectLst/>
                        </a:rPr>
                        <a:t>]</a:t>
                      </a:r>
                    </a:p>
                    <a:p>
                      <a:pPr algn="l" fontAlgn="t"/>
                      <a:r>
                        <a:rPr lang="en-US" sz="2000" u="none" strike="noStrike" noProof="0" dirty="0">
                          <a:effectLst/>
                        </a:rPr>
                        <a:t>AND NOT</a:t>
                      </a:r>
                    </a:p>
                    <a:p>
                      <a:pPr algn="l" fontAlgn="t"/>
                      <a:r>
                        <a:rPr lang="en-US" sz="2000" u="none" strike="noStrike" noProof="0" dirty="0">
                          <a:effectLst/>
                        </a:rPr>
                        <a:t>NOT [</a:t>
                      </a:r>
                      <a:r>
                        <a:rPr lang="en-US" sz="2000" b="0" i="0" u="none" strike="noStrike" noProof="0" dirty="0">
                          <a:solidFill>
                            <a:schemeClr val="tx1"/>
                          </a:solidFill>
                          <a:effectLst/>
                          <a:latin typeface="+mn-lt"/>
                        </a:rPr>
                        <a:t>competitor leaves lane due to a </a:t>
                      </a:r>
                      <a:r>
                        <a:rPr lang="en-US" sz="2000" u="none" strike="noStrike" noProof="0" dirty="0">
                          <a:effectLst/>
                        </a:rPr>
                        <a:t>fall]</a:t>
                      </a:r>
                    </a:p>
                    <a:p>
                      <a:pPr algn="l" fontAlgn="t"/>
                      <a:r>
                        <a:rPr lang="en-US" sz="2000" b="0" i="0" u="none" strike="noStrike" noProof="0" dirty="0">
                          <a:solidFill>
                            <a:srgbClr val="000000"/>
                          </a:solidFill>
                          <a:effectLst/>
                          <a:latin typeface="+mn-lt"/>
                        </a:rPr>
                        <a:t>OR</a:t>
                      </a:r>
                    </a:p>
                    <a:p>
                      <a:pPr algn="l" fontAlgn="t"/>
                      <a:r>
                        <a:rPr lang="en-US" sz="2000" u="none" strike="noStrike" noProof="0" dirty="0">
                          <a:effectLst/>
                        </a:rPr>
                        <a:t>NOT [</a:t>
                      </a:r>
                      <a:r>
                        <a:rPr lang="en-US" sz="2000" b="0" i="0" u="none" strike="noStrike" noProof="0" dirty="0">
                          <a:solidFill>
                            <a:schemeClr val="tx1"/>
                          </a:solidFill>
                          <a:effectLst/>
                          <a:latin typeface="+mn-lt"/>
                        </a:rPr>
                        <a:t>competitor leaves lane due to an accidental reason</a:t>
                      </a:r>
                      <a:r>
                        <a:rPr lang="en-US" sz="2000" u="none" strike="noStrike" noProof="0" dirty="0">
                          <a:effectLst/>
                        </a:rPr>
                        <a:t>]</a:t>
                      </a:r>
                    </a:p>
                  </a:txBody>
                  <a:tcPr marL="80791" marR="80791" marT="40396" marB="40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597858">
                <a:tc>
                  <a:txBody>
                    <a:bodyPr/>
                    <a:lstStyle/>
                    <a:p>
                      <a:pPr algn="l" fontAlgn="t"/>
                      <a:r>
                        <a:rPr lang="en-US" sz="2000" i="1" u="none" strike="noStrike" noProof="0" dirty="0">
                          <a:effectLst/>
                        </a:rPr>
                        <a:t>postcondition (creating)</a:t>
                      </a:r>
                      <a:endParaRPr lang="en-US" sz="2000" b="0" i="1" u="none" strike="noStrike" noProof="0" dirty="0">
                        <a:solidFill>
                          <a:srgbClr val="000000"/>
                        </a:solidFill>
                        <a:effectLst/>
                        <a:latin typeface="+mn-lt"/>
                      </a:endParaRPr>
                    </a:p>
                  </a:txBody>
                  <a:tcPr marL="80791" marR="80791" marT="40396" marB="40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2000" u="none" strike="noStrike" noProof="0" dirty="0">
                          <a:effectLst/>
                        </a:rPr>
                        <a:t>[competitor is disqualified]</a:t>
                      </a:r>
                    </a:p>
                  </a:txBody>
                  <a:tcPr marL="80791" marR="80791" marT="40396" marB="40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597858">
                <a:tc>
                  <a:txBody>
                    <a:bodyPr/>
                    <a:lstStyle/>
                    <a:p>
                      <a:pPr algn="l" fontAlgn="t"/>
                      <a:r>
                        <a:rPr lang="en-US" sz="2000" i="1" u="none" strike="noStrike" noProof="0" dirty="0">
                          <a:effectLst/>
                        </a:rPr>
                        <a:t>postcondition (terminating)</a:t>
                      </a:r>
                      <a:endParaRPr lang="en-US" sz="2000" b="0" i="1" u="none" strike="noStrike" noProof="0" dirty="0">
                        <a:solidFill>
                          <a:srgbClr val="000000"/>
                        </a:solidFill>
                        <a:effectLst/>
                        <a:latin typeface="+mn-lt"/>
                      </a:endParaRPr>
                    </a:p>
                  </a:txBody>
                  <a:tcPr marL="80791" marR="80791" marT="40396" marB="40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2000" u="none" strike="noStrike" noProof="0" dirty="0">
                          <a:solidFill>
                            <a:schemeClr val="bg1">
                              <a:lumMod val="75000"/>
                            </a:schemeClr>
                          </a:solidFill>
                          <a:effectLst/>
                        </a:rPr>
                        <a:t>[result competitor]</a:t>
                      </a:r>
                    </a:p>
                  </a:txBody>
                  <a:tcPr marL="80791" marR="80791" marT="40396" marB="40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91523">
                <a:tc>
                  <a:txBody>
                    <a:bodyPr/>
                    <a:lstStyle/>
                    <a:p>
                      <a:r>
                        <a:rPr lang="en-US" sz="2000" i="1" noProof="0" dirty="0">
                          <a:solidFill>
                            <a:srgbClr val="454545"/>
                          </a:solidFill>
                          <a:effectLst/>
                          <a:latin typeface="+mn-lt"/>
                        </a:rPr>
                        <a:t>source of norm</a:t>
                      </a:r>
                    </a:p>
                  </a:txBody>
                  <a:tcPr marL="42079" marR="42079" marT="8416" marB="84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noProof="0" dirty="0">
                          <a:solidFill>
                            <a:srgbClr val="454545"/>
                          </a:solidFill>
                          <a:effectLst/>
                          <a:latin typeface="+mn-lt"/>
                        </a:rPr>
                        <a:t>Special Regulations &amp; Technical Rules Speed Skating 2018, rule 256</a:t>
                      </a:r>
                    </a:p>
                  </a:txBody>
                  <a:tcPr marL="42079" marR="42079" marT="8416" marB="84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9293144"/>
                  </a:ext>
                </a:extLst>
              </a:tr>
            </a:tbl>
          </a:graphicData>
        </a:graphic>
      </p:graphicFrame>
    </p:spTree>
    <p:extLst>
      <p:ext uri="{BB962C8B-B14F-4D97-AF65-F5344CB8AC3E}">
        <p14:creationId xmlns:p14="http://schemas.microsoft.com/office/powerpoint/2010/main" val="1530556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5">
            <a:extLst>
              <a:ext uri="{FF2B5EF4-FFF2-40B4-BE49-F238E27FC236}">
                <a16:creationId xmlns:a16="http://schemas.microsoft.com/office/drawing/2014/main" id="{345889C7-05BA-C24C-84AF-68FC9F429EA6}"/>
              </a:ext>
            </a:extLst>
          </p:cNvPr>
          <p:cNvSpPr txBox="1">
            <a:spLocks/>
          </p:cNvSpPr>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GB" sz="2600" kern="1200">
                <a:solidFill>
                  <a:srgbClr val="FFFFFF"/>
                </a:solidFill>
                <a:latin typeface="+mj-lt"/>
                <a:ea typeface="+mj-ea"/>
                <a:cs typeface="+mj-cs"/>
              </a:rPr>
              <a:t>Fact frame</a:t>
            </a:r>
          </a:p>
        </p:txBody>
      </p:sp>
      <p:graphicFrame>
        <p:nvGraphicFramePr>
          <p:cNvPr id="2" name="Tabel 1">
            <a:extLst>
              <a:ext uri="{FF2B5EF4-FFF2-40B4-BE49-F238E27FC236}">
                <a16:creationId xmlns:a16="http://schemas.microsoft.com/office/drawing/2014/main" id="{B81678EB-5DC1-374A-A003-3799F3884678}"/>
              </a:ext>
            </a:extLst>
          </p:cNvPr>
          <p:cNvGraphicFramePr>
            <a:graphicFrameLocks noGrp="1"/>
          </p:cNvGraphicFramePr>
          <p:nvPr>
            <p:extLst>
              <p:ext uri="{D42A27DB-BD31-4B8C-83A1-F6EECF244321}">
                <p14:modId xmlns:p14="http://schemas.microsoft.com/office/powerpoint/2010/main" val="2211738501"/>
              </p:ext>
            </p:extLst>
          </p:nvPr>
        </p:nvGraphicFramePr>
        <p:xfrm>
          <a:off x="4038600" y="1311592"/>
          <a:ext cx="7188200" cy="3339746"/>
        </p:xfrm>
        <a:graphic>
          <a:graphicData uri="http://schemas.openxmlformats.org/drawingml/2006/table">
            <a:tbl>
              <a:tblPr>
                <a:tableStyleId>{2D5ABB26-0587-4C30-8999-92F81FD0307C}</a:tableStyleId>
              </a:tblPr>
              <a:tblGrid>
                <a:gridCol w="2428485">
                  <a:extLst>
                    <a:ext uri="{9D8B030D-6E8A-4147-A177-3AD203B41FA5}">
                      <a16:colId xmlns:a16="http://schemas.microsoft.com/office/drawing/2014/main" val="20000"/>
                    </a:ext>
                  </a:extLst>
                </a:gridCol>
                <a:gridCol w="4759715">
                  <a:extLst>
                    <a:ext uri="{9D8B030D-6E8A-4147-A177-3AD203B41FA5}">
                      <a16:colId xmlns:a16="http://schemas.microsoft.com/office/drawing/2014/main" val="20001"/>
                    </a:ext>
                  </a:extLst>
                </a:gridCol>
              </a:tblGrid>
              <a:tr h="453089">
                <a:tc>
                  <a:txBody>
                    <a:bodyPr/>
                    <a:lstStyle/>
                    <a:p>
                      <a:pPr algn="l" fontAlgn="t"/>
                      <a:r>
                        <a:rPr lang="en-US" sz="2000" i="1" u="none" strike="noStrike" noProof="0" dirty="0">
                          <a:effectLst/>
                        </a:rPr>
                        <a:t>fact frame</a:t>
                      </a:r>
                      <a:endParaRPr lang="en-US" sz="2000" b="0" i="1" u="none" strike="noStrike" noProof="0" dirty="0">
                        <a:solidFill>
                          <a:srgbClr val="000000"/>
                        </a:solidFill>
                        <a:effectLst/>
                        <a:latin typeface="+mn-lt"/>
                      </a:endParaRPr>
                    </a:p>
                  </a:txBody>
                  <a:tcPr marL="102975" marR="102975" marT="51487" marB="514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2000" u="none" strike="noStrike" noProof="0" dirty="0">
                          <a:effectLst/>
                        </a:rPr>
                        <a:t>[</a:t>
                      </a:r>
                      <a:r>
                        <a:rPr lang="en-US" sz="2000" b="0" i="0" u="none" strike="noStrike" noProof="0" dirty="0">
                          <a:solidFill>
                            <a:schemeClr val="tx1"/>
                          </a:solidFill>
                          <a:effectLst/>
                          <a:latin typeface="+mn-lt"/>
                        </a:rPr>
                        <a:t>cutting the inner line of the competition lane</a:t>
                      </a:r>
                      <a:r>
                        <a:rPr lang="en-US" sz="2000" u="none" strike="noStrike" noProof="0" dirty="0">
                          <a:effectLst/>
                        </a:rPr>
                        <a:t>]</a:t>
                      </a:r>
                    </a:p>
                  </a:txBody>
                  <a:tcPr marL="102975" marR="102975" marT="51487" marB="514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997708">
                <a:tc>
                  <a:txBody>
                    <a:bodyPr/>
                    <a:lstStyle/>
                    <a:p>
                      <a:pPr algn="l" fontAlgn="t"/>
                      <a:r>
                        <a:rPr lang="en-US" sz="2000" i="1" u="none" strike="noStrike" noProof="0" dirty="0">
                          <a:effectLst/>
                        </a:rPr>
                        <a:t>Function</a:t>
                      </a:r>
                    </a:p>
                  </a:txBody>
                  <a:tcPr marL="102975" marR="102975" marT="51487" marB="514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endParaRPr lang="en-US" sz="2000" b="0" i="0" u="none" strike="noStrike" noProof="0" dirty="0">
                        <a:solidFill>
                          <a:schemeClr val="tx1"/>
                        </a:solidFill>
                        <a:effectLst/>
                        <a:latin typeface="+mn-lt"/>
                      </a:endParaRPr>
                    </a:p>
                    <a:p>
                      <a:pPr algn="l" fontAlgn="t"/>
                      <a:r>
                        <a:rPr lang="en-US" sz="6000" b="0" i="0" u="none" strike="noStrike" noProof="0" dirty="0">
                          <a:solidFill>
                            <a:schemeClr val="tx1"/>
                          </a:solidFill>
                          <a:effectLst/>
                          <a:latin typeface="+mn-lt"/>
                        </a:rPr>
                        <a:t>?</a:t>
                      </a:r>
                    </a:p>
                  </a:txBody>
                  <a:tcPr marL="102975" marR="102975" marT="51487" marB="514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1567">
                <a:tc>
                  <a:txBody>
                    <a:bodyPr/>
                    <a:lstStyle/>
                    <a:p>
                      <a:r>
                        <a:rPr lang="en-US" sz="1900" i="1" noProof="0" dirty="0">
                          <a:effectLst/>
                        </a:rPr>
                        <a:t>source of norm</a:t>
                      </a:r>
                      <a:endParaRPr lang="en-US" sz="1900" i="1" noProof="0" dirty="0">
                        <a:solidFill>
                          <a:srgbClr val="454545"/>
                        </a:solidFill>
                        <a:effectLst/>
                        <a:latin typeface="+mn-lt"/>
                      </a:endParaRPr>
                    </a:p>
                  </a:txBody>
                  <a:tcPr marL="49661" marR="49661" marT="9932" marB="99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noProof="0" dirty="0">
                          <a:solidFill>
                            <a:srgbClr val="454545"/>
                          </a:solidFill>
                          <a:effectLst/>
                          <a:latin typeface="+mn-lt"/>
                        </a:rPr>
                        <a:t>Special Regulations &amp; Technical Rules Speed Skating 2018, rule 256</a:t>
                      </a:r>
                    </a:p>
                  </a:txBody>
                  <a:tcPr marL="49661" marR="49661" marT="9932" marB="99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8492170"/>
                  </a:ext>
                </a:extLst>
              </a:tr>
            </a:tbl>
          </a:graphicData>
        </a:graphic>
      </p:graphicFrame>
      <p:sp>
        <p:nvSpPr>
          <p:cNvPr id="4" name="Tekstvak 3">
            <a:extLst>
              <a:ext uri="{FF2B5EF4-FFF2-40B4-BE49-F238E27FC236}">
                <a16:creationId xmlns:a16="http://schemas.microsoft.com/office/drawing/2014/main" id="{8AF62BAF-7837-3745-BFC2-3AA20355DD73}"/>
              </a:ext>
            </a:extLst>
          </p:cNvPr>
          <p:cNvSpPr txBox="1"/>
          <p:nvPr/>
        </p:nvSpPr>
        <p:spPr>
          <a:xfrm>
            <a:off x="4038600" y="5326380"/>
            <a:ext cx="7350257" cy="1015663"/>
          </a:xfrm>
          <a:prstGeom prst="rect">
            <a:avLst/>
          </a:prstGeom>
          <a:noFill/>
        </p:spPr>
        <p:txBody>
          <a:bodyPr wrap="square" rtlCol="0">
            <a:spAutoFit/>
          </a:bodyPr>
          <a:lstStyle/>
          <a:p>
            <a:r>
              <a:rPr lang="nl-NL" sz="2000" b="1" dirty="0"/>
              <a:t>Vraag</a:t>
            </a:r>
          </a:p>
          <a:p>
            <a:r>
              <a:rPr lang="nl-NL" sz="2000" dirty="0"/>
              <a:t>Is de constatering dat blokjes wegschieten een goede motivering voor diskwalificatie van een schaatser?</a:t>
            </a:r>
          </a:p>
        </p:txBody>
      </p:sp>
    </p:spTree>
    <p:extLst>
      <p:ext uri="{BB962C8B-B14F-4D97-AF65-F5344CB8AC3E}">
        <p14:creationId xmlns:p14="http://schemas.microsoft.com/office/powerpoint/2010/main" val="132438066"/>
      </p:ext>
    </p:extLst>
  </p:cSld>
  <p:clrMapOvr>
    <a:masterClrMapping/>
  </p:clrMapOvr>
  <mc:AlternateContent xmlns:mc="http://schemas.openxmlformats.org/markup-compatibility/2006" xmlns:p14="http://schemas.microsoft.com/office/powerpoint/2010/main">
    <mc:Choice Requires="p14">
      <p:transition spd="slow" p14:dur="2000" advTm="10039"/>
    </mc:Choice>
    <mc:Fallback xmlns="">
      <p:transition spd="slow" advTm="10039"/>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CFD922-EF23-C844-8F7D-5EC5E2B8EACF}"/>
              </a:ext>
            </a:extLst>
          </p:cNvPr>
          <p:cNvSpPr>
            <a:spLocks noGrp="1"/>
          </p:cNvSpPr>
          <p:nvPr>
            <p:ph type="title"/>
          </p:nvPr>
        </p:nvSpPr>
        <p:spPr/>
        <p:txBody>
          <a:bodyPr/>
          <a:lstStyle/>
          <a:p>
            <a:r>
              <a:rPr lang="nl-NL" dirty="0"/>
              <a:t>Het Calculemus stappenplan</a:t>
            </a:r>
          </a:p>
        </p:txBody>
      </p:sp>
      <p:sp>
        <p:nvSpPr>
          <p:cNvPr id="3" name="Tijdelijke aanduiding voor inhoud 2">
            <a:extLst>
              <a:ext uri="{FF2B5EF4-FFF2-40B4-BE49-F238E27FC236}">
                <a16:creationId xmlns:a16="http://schemas.microsoft.com/office/drawing/2014/main" id="{484DC70C-EC80-784A-BD26-93AB9D7AE3D3}"/>
              </a:ext>
            </a:extLst>
          </p:cNvPr>
          <p:cNvSpPr>
            <a:spLocks noGrp="1"/>
          </p:cNvSpPr>
          <p:nvPr>
            <p:ph idx="1"/>
          </p:nvPr>
        </p:nvSpPr>
        <p:spPr/>
        <p:txBody>
          <a:bodyPr/>
          <a:lstStyle/>
          <a:p>
            <a:pPr marL="514350" indent="-514350">
              <a:buFont typeface="+mj-lt"/>
              <a:buAutoNum type="arabicPeriod"/>
            </a:pPr>
            <a:r>
              <a:rPr lang="nl-NL" dirty="0"/>
              <a:t>Wat zijn de regels (bronnen)?</a:t>
            </a:r>
          </a:p>
          <a:p>
            <a:pPr marL="514350" indent="-514350">
              <a:buFont typeface="+mj-lt"/>
              <a:buAutoNum type="arabicPeriod"/>
            </a:pPr>
            <a:r>
              <a:rPr lang="nl-NL" dirty="0"/>
              <a:t>Wat betekenen de regels (interpretaties)?</a:t>
            </a:r>
          </a:p>
          <a:p>
            <a:pPr marL="514350" indent="-514350">
              <a:buFont typeface="+mj-lt"/>
              <a:buAutoNum type="arabicPeriod"/>
            </a:pPr>
            <a:r>
              <a:rPr lang="nl-NL" dirty="0"/>
              <a:t>Tot welke uitkomst leiden de regels in deze zaak (toepassen)?</a:t>
            </a:r>
          </a:p>
          <a:p>
            <a:pPr marL="514350" indent="-514350">
              <a:buFont typeface="+mj-lt"/>
              <a:buAutoNum type="arabicPeriod"/>
            </a:pPr>
            <a:r>
              <a:rPr lang="nl-NL" dirty="0"/>
              <a:t>Is iedereen het eens over relevante bronnen, interpretaties en uitkomsten?</a:t>
            </a:r>
          </a:p>
          <a:p>
            <a:pPr marL="514350" indent="-514350">
              <a:buFont typeface="+mj-lt"/>
              <a:buAutoNum type="arabicPeriod"/>
            </a:pPr>
            <a:r>
              <a:rPr lang="nl-NL" dirty="0"/>
              <a:t>Hoe lossen we meningsverschillen op?</a:t>
            </a:r>
          </a:p>
          <a:p>
            <a:pPr marL="514350" indent="-514350">
              <a:buFont typeface="+mj-lt"/>
              <a:buAutoNum type="arabicPeriod"/>
            </a:pPr>
            <a:endParaRPr lang="nl-NL" dirty="0"/>
          </a:p>
        </p:txBody>
      </p:sp>
    </p:spTree>
    <p:extLst>
      <p:ext uri="{BB962C8B-B14F-4D97-AF65-F5344CB8AC3E}">
        <p14:creationId xmlns:p14="http://schemas.microsoft.com/office/powerpoint/2010/main" val="13680032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5">
            <a:extLst>
              <a:ext uri="{FF2B5EF4-FFF2-40B4-BE49-F238E27FC236}">
                <a16:creationId xmlns:a16="http://schemas.microsoft.com/office/drawing/2014/main" id="{345889C7-05BA-C24C-84AF-68FC9F429EA6}"/>
              </a:ext>
            </a:extLst>
          </p:cNvPr>
          <p:cNvSpPr txBox="1">
            <a:spLocks/>
          </p:cNvSpPr>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GB" sz="2600" kern="1200">
                <a:solidFill>
                  <a:srgbClr val="FFFFFF"/>
                </a:solidFill>
                <a:latin typeface="+mj-lt"/>
                <a:ea typeface="+mj-ea"/>
                <a:cs typeface="+mj-cs"/>
              </a:rPr>
              <a:t>Fact frame</a:t>
            </a:r>
          </a:p>
        </p:txBody>
      </p:sp>
      <p:graphicFrame>
        <p:nvGraphicFramePr>
          <p:cNvPr id="2" name="Tabel 1">
            <a:extLst>
              <a:ext uri="{FF2B5EF4-FFF2-40B4-BE49-F238E27FC236}">
                <a16:creationId xmlns:a16="http://schemas.microsoft.com/office/drawing/2014/main" id="{B81678EB-5DC1-374A-A003-3799F3884678}"/>
              </a:ext>
            </a:extLst>
          </p:cNvPr>
          <p:cNvGraphicFramePr>
            <a:graphicFrameLocks noGrp="1"/>
          </p:cNvGraphicFramePr>
          <p:nvPr>
            <p:extLst>
              <p:ext uri="{D42A27DB-BD31-4B8C-83A1-F6EECF244321}">
                <p14:modId xmlns:p14="http://schemas.microsoft.com/office/powerpoint/2010/main" val="453724425"/>
              </p:ext>
            </p:extLst>
          </p:nvPr>
        </p:nvGraphicFramePr>
        <p:xfrm>
          <a:off x="4038600" y="1311592"/>
          <a:ext cx="7188200" cy="3339746"/>
        </p:xfrm>
        <a:graphic>
          <a:graphicData uri="http://schemas.openxmlformats.org/drawingml/2006/table">
            <a:tbl>
              <a:tblPr>
                <a:tableStyleId>{2D5ABB26-0587-4C30-8999-92F81FD0307C}</a:tableStyleId>
              </a:tblPr>
              <a:tblGrid>
                <a:gridCol w="2428485">
                  <a:extLst>
                    <a:ext uri="{9D8B030D-6E8A-4147-A177-3AD203B41FA5}">
                      <a16:colId xmlns:a16="http://schemas.microsoft.com/office/drawing/2014/main" val="20000"/>
                    </a:ext>
                  </a:extLst>
                </a:gridCol>
                <a:gridCol w="4759715">
                  <a:extLst>
                    <a:ext uri="{9D8B030D-6E8A-4147-A177-3AD203B41FA5}">
                      <a16:colId xmlns:a16="http://schemas.microsoft.com/office/drawing/2014/main" val="20001"/>
                    </a:ext>
                  </a:extLst>
                </a:gridCol>
              </a:tblGrid>
              <a:tr h="453089">
                <a:tc>
                  <a:txBody>
                    <a:bodyPr/>
                    <a:lstStyle/>
                    <a:p>
                      <a:pPr algn="l" fontAlgn="t"/>
                      <a:r>
                        <a:rPr lang="en-US" sz="2000" i="1" u="none" strike="noStrike" noProof="0" dirty="0">
                          <a:effectLst/>
                        </a:rPr>
                        <a:t>fact frame</a:t>
                      </a:r>
                      <a:endParaRPr lang="en-US" sz="2000" b="0" i="1" u="none" strike="noStrike" noProof="0" dirty="0">
                        <a:solidFill>
                          <a:srgbClr val="000000"/>
                        </a:solidFill>
                        <a:effectLst/>
                        <a:latin typeface="+mn-lt"/>
                      </a:endParaRPr>
                    </a:p>
                  </a:txBody>
                  <a:tcPr marL="102975" marR="102975" marT="51487" marB="514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2000" u="none" strike="noStrike" noProof="0" dirty="0">
                          <a:effectLst/>
                        </a:rPr>
                        <a:t>[competitor leaves lane due to an accidental reason]</a:t>
                      </a:r>
                    </a:p>
                  </a:txBody>
                  <a:tcPr marL="102975" marR="102975" marT="51487" marB="514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997708">
                <a:tc>
                  <a:txBody>
                    <a:bodyPr/>
                    <a:lstStyle/>
                    <a:p>
                      <a:pPr algn="l" fontAlgn="t"/>
                      <a:r>
                        <a:rPr lang="en-US" sz="2000" i="1" u="none" strike="noStrike" noProof="0" dirty="0">
                          <a:effectLst/>
                        </a:rPr>
                        <a:t>Function</a:t>
                      </a:r>
                    </a:p>
                  </a:txBody>
                  <a:tcPr marL="102975" marR="102975" marT="51487" marB="514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endParaRPr lang="en-US" sz="2000" b="0" i="0" u="none" strike="noStrike" noProof="0" dirty="0">
                        <a:solidFill>
                          <a:schemeClr val="tx1"/>
                        </a:solidFill>
                        <a:effectLst/>
                        <a:latin typeface="+mn-lt"/>
                      </a:endParaRPr>
                    </a:p>
                    <a:p>
                      <a:pPr algn="l" fontAlgn="t"/>
                      <a:r>
                        <a:rPr lang="en-US" sz="6000" b="0" i="0" u="none" strike="noStrike" noProof="0" dirty="0">
                          <a:solidFill>
                            <a:schemeClr val="tx1"/>
                          </a:solidFill>
                          <a:effectLst/>
                          <a:latin typeface="+mn-lt"/>
                        </a:rPr>
                        <a:t>?</a:t>
                      </a:r>
                    </a:p>
                  </a:txBody>
                  <a:tcPr marL="102975" marR="102975" marT="51487" marB="514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1567">
                <a:tc>
                  <a:txBody>
                    <a:bodyPr/>
                    <a:lstStyle/>
                    <a:p>
                      <a:r>
                        <a:rPr lang="en-US" sz="1900" i="1" noProof="0" dirty="0">
                          <a:effectLst/>
                        </a:rPr>
                        <a:t>source of norm</a:t>
                      </a:r>
                      <a:endParaRPr lang="en-US" sz="1900" i="1" noProof="0" dirty="0">
                        <a:solidFill>
                          <a:srgbClr val="454545"/>
                        </a:solidFill>
                        <a:effectLst/>
                        <a:latin typeface="+mn-lt"/>
                      </a:endParaRPr>
                    </a:p>
                  </a:txBody>
                  <a:tcPr marL="49661" marR="49661" marT="9932" marB="99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noProof="0" dirty="0">
                          <a:solidFill>
                            <a:srgbClr val="454545"/>
                          </a:solidFill>
                          <a:effectLst/>
                          <a:latin typeface="+mn-lt"/>
                        </a:rPr>
                        <a:t>Special Regulations &amp; Technical Rules Speed Skating 2018, rule 256</a:t>
                      </a:r>
                    </a:p>
                  </a:txBody>
                  <a:tcPr marL="49661" marR="49661" marT="9932" marB="99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8492170"/>
                  </a:ext>
                </a:extLst>
              </a:tr>
            </a:tbl>
          </a:graphicData>
        </a:graphic>
      </p:graphicFrame>
    </p:spTree>
    <p:extLst>
      <p:ext uri="{BB962C8B-B14F-4D97-AF65-F5344CB8AC3E}">
        <p14:creationId xmlns:p14="http://schemas.microsoft.com/office/powerpoint/2010/main" val="3288970712"/>
      </p:ext>
    </p:extLst>
  </p:cSld>
  <p:clrMapOvr>
    <a:masterClrMapping/>
  </p:clrMapOvr>
  <mc:AlternateContent xmlns:mc="http://schemas.openxmlformats.org/markup-compatibility/2006" xmlns:p14="http://schemas.microsoft.com/office/powerpoint/2010/main">
    <mc:Choice Requires="p14">
      <p:transition spd="slow" p14:dur="2000" advTm="10039"/>
    </mc:Choice>
    <mc:Fallback xmlns="">
      <p:transition spd="slow" advTm="10039"/>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B677387-367F-AF42-ABD2-89E53DFCD5FD}"/>
              </a:ext>
            </a:extLst>
          </p:cNvPr>
          <p:cNvSpPr>
            <a:spLocks noGrp="1"/>
          </p:cNvSpPr>
          <p:nvPr>
            <p:ph type="ctrTitle"/>
          </p:nvPr>
        </p:nvSpPr>
        <p:spPr>
          <a:xfrm>
            <a:off x="1524000" y="1975117"/>
            <a:ext cx="9144000" cy="2387600"/>
          </a:xfrm>
        </p:spPr>
        <p:txBody>
          <a:bodyPr>
            <a:normAutofit fontScale="90000"/>
          </a:bodyPr>
          <a:lstStyle/>
          <a:p>
            <a:r>
              <a:rPr lang="nl-NL" dirty="0"/>
              <a:t>Over de relatie tussen bronnen, interpretatie van bronnen, en</a:t>
            </a:r>
            <a:br>
              <a:rPr lang="nl-NL" dirty="0"/>
            </a:br>
            <a:r>
              <a:rPr lang="nl-NL" dirty="0"/>
              <a:t>de toepassing van normen</a:t>
            </a:r>
          </a:p>
        </p:txBody>
      </p:sp>
    </p:spTree>
    <p:extLst>
      <p:ext uri="{BB962C8B-B14F-4D97-AF65-F5344CB8AC3E}">
        <p14:creationId xmlns:p14="http://schemas.microsoft.com/office/powerpoint/2010/main" val="15927891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fgeronde rechthoek 3">
            <a:extLst>
              <a:ext uri="{FF2B5EF4-FFF2-40B4-BE49-F238E27FC236}">
                <a16:creationId xmlns:a16="http://schemas.microsoft.com/office/drawing/2014/main" id="{7594396C-541D-3347-9261-8397DE6BD960}"/>
              </a:ext>
            </a:extLst>
          </p:cNvPr>
          <p:cNvSpPr/>
          <p:nvPr/>
        </p:nvSpPr>
        <p:spPr>
          <a:xfrm>
            <a:off x="515938" y="2957325"/>
            <a:ext cx="11160125" cy="932688"/>
          </a:xfrm>
          <a:prstGeom prst="round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hthoek 5">
            <a:extLst>
              <a:ext uri="{FF2B5EF4-FFF2-40B4-BE49-F238E27FC236}">
                <a16:creationId xmlns:a16="http://schemas.microsoft.com/office/drawing/2014/main" id="{462D2714-9362-F14A-B328-623F8D18336A}"/>
              </a:ext>
            </a:extLst>
          </p:cNvPr>
          <p:cNvSpPr/>
          <p:nvPr/>
        </p:nvSpPr>
        <p:spPr>
          <a:xfrm>
            <a:off x="709792" y="2392428"/>
            <a:ext cx="4240151" cy="523220"/>
          </a:xfrm>
          <a:prstGeom prst="rect">
            <a:avLst/>
          </a:prstGeom>
        </p:spPr>
        <p:txBody>
          <a:bodyPr wrap="square">
            <a:spAutoFit/>
          </a:bodyPr>
          <a:lstStyle/>
          <a:p>
            <a:pPr>
              <a:buNone/>
              <a:defRPr/>
            </a:pPr>
            <a:r>
              <a:rPr lang="nl-NL" sz="2800" b="1" dirty="0">
                <a:solidFill>
                  <a:srgbClr val="0070C0"/>
                </a:solidFill>
                <a:latin typeface="+mj-lt"/>
                <a:cs typeface="Arial"/>
              </a:rPr>
              <a:t>bronnen van normen</a:t>
            </a:r>
          </a:p>
        </p:txBody>
      </p:sp>
      <p:sp>
        <p:nvSpPr>
          <p:cNvPr id="38" name="Afgeronde rechthoek 37">
            <a:extLst>
              <a:ext uri="{FF2B5EF4-FFF2-40B4-BE49-F238E27FC236}">
                <a16:creationId xmlns:a16="http://schemas.microsoft.com/office/drawing/2014/main" id="{55F29FB4-35A8-4043-9117-E9DE7663E0A0}"/>
              </a:ext>
            </a:extLst>
          </p:cNvPr>
          <p:cNvSpPr/>
          <p:nvPr/>
        </p:nvSpPr>
        <p:spPr>
          <a:xfrm>
            <a:off x="2093504" y="3061352"/>
            <a:ext cx="3693273" cy="756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solidFill>
                  <a:srgbClr val="0070C0"/>
                </a:solidFill>
              </a:rPr>
              <a:t>Juridische bronnen (wet- en regelgeving)</a:t>
            </a:r>
          </a:p>
          <a:p>
            <a:pPr algn="ctr"/>
            <a:r>
              <a:rPr lang="nl-NL" sz="1600" dirty="0">
                <a:solidFill>
                  <a:srgbClr val="0070C0"/>
                </a:solidFill>
              </a:rPr>
              <a:t>en beleidsregels</a:t>
            </a:r>
          </a:p>
        </p:txBody>
      </p:sp>
      <p:pic>
        <p:nvPicPr>
          <p:cNvPr id="39" name="Graphic 38" descr="Document">
            <a:extLst>
              <a:ext uri="{FF2B5EF4-FFF2-40B4-BE49-F238E27FC236}">
                <a16:creationId xmlns:a16="http://schemas.microsoft.com/office/drawing/2014/main" id="{0AB5476C-EBED-3C42-9E79-A784F73355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13652" y="3121987"/>
            <a:ext cx="576649" cy="576649"/>
          </a:xfrm>
          <a:prstGeom prst="rect">
            <a:avLst/>
          </a:prstGeom>
        </p:spPr>
      </p:pic>
      <p:pic>
        <p:nvPicPr>
          <p:cNvPr id="40" name="Graphic 39" descr="Weegschalen van gerechtigheid">
            <a:extLst>
              <a:ext uri="{FF2B5EF4-FFF2-40B4-BE49-F238E27FC236}">
                <a16:creationId xmlns:a16="http://schemas.microsoft.com/office/drawing/2014/main" id="{8B7538B4-7A23-BE45-A14C-1C19B89479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04006" y="3107251"/>
            <a:ext cx="566351" cy="566351"/>
          </a:xfrm>
          <a:prstGeom prst="rect">
            <a:avLst/>
          </a:prstGeom>
        </p:spPr>
      </p:pic>
      <p:sp>
        <p:nvSpPr>
          <p:cNvPr id="41" name="Afgeronde rechthoek 40">
            <a:extLst>
              <a:ext uri="{FF2B5EF4-FFF2-40B4-BE49-F238E27FC236}">
                <a16:creationId xmlns:a16="http://schemas.microsoft.com/office/drawing/2014/main" id="{C2828EC3-8A7F-5045-8043-4A021DBA2600}"/>
              </a:ext>
            </a:extLst>
          </p:cNvPr>
          <p:cNvSpPr/>
          <p:nvPr/>
        </p:nvSpPr>
        <p:spPr>
          <a:xfrm>
            <a:off x="6390301" y="3037204"/>
            <a:ext cx="3747806" cy="756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solidFill>
                  <a:srgbClr val="0070C0"/>
                </a:solidFill>
              </a:rPr>
              <a:t>bronnen voor andere normen, zoals </a:t>
            </a:r>
          </a:p>
          <a:p>
            <a:pPr algn="ctr"/>
            <a:r>
              <a:rPr lang="nl-NL" sz="1600" dirty="0">
                <a:solidFill>
                  <a:srgbClr val="0070C0"/>
                </a:solidFill>
              </a:rPr>
              <a:t>ethische, sociale, culturele, religieuze</a:t>
            </a:r>
          </a:p>
        </p:txBody>
      </p:sp>
      <p:pic>
        <p:nvPicPr>
          <p:cNvPr id="42" name="Graphic 41" descr="Weegschalen van gerechtigheid">
            <a:extLst>
              <a:ext uri="{FF2B5EF4-FFF2-40B4-BE49-F238E27FC236}">
                <a16:creationId xmlns:a16="http://schemas.microsoft.com/office/drawing/2014/main" id="{98EBCCF7-771F-1A47-9787-1E5AFB0CE1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38107" y="3103483"/>
            <a:ext cx="566351" cy="566351"/>
          </a:xfrm>
          <a:prstGeom prst="rect">
            <a:avLst/>
          </a:prstGeom>
        </p:spPr>
      </p:pic>
    </p:spTree>
    <p:extLst>
      <p:ext uri="{BB962C8B-B14F-4D97-AF65-F5344CB8AC3E}">
        <p14:creationId xmlns:p14="http://schemas.microsoft.com/office/powerpoint/2010/main" val="23127203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fgeronde rechthoek 16">
            <a:extLst>
              <a:ext uri="{FF2B5EF4-FFF2-40B4-BE49-F238E27FC236}">
                <a16:creationId xmlns:a16="http://schemas.microsoft.com/office/drawing/2014/main" id="{1AD08749-E519-9344-A3D3-F1104592F319}"/>
              </a:ext>
            </a:extLst>
          </p:cNvPr>
          <p:cNvSpPr/>
          <p:nvPr/>
        </p:nvSpPr>
        <p:spPr>
          <a:xfrm>
            <a:off x="1055688" y="3633211"/>
            <a:ext cx="4653135" cy="1673730"/>
          </a:xfrm>
          <a:prstGeom prst="roundRect">
            <a:avLst/>
          </a:prstGeom>
          <a:solidFill>
            <a:srgbClr val="0070C0">
              <a:alpha val="10000"/>
            </a:srgbClr>
          </a:solid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Afgeronde rechthoek 15">
            <a:extLst>
              <a:ext uri="{FF2B5EF4-FFF2-40B4-BE49-F238E27FC236}">
                <a16:creationId xmlns:a16="http://schemas.microsoft.com/office/drawing/2014/main" id="{04F973A9-8D3C-4742-B6BB-33BD618B19D2}"/>
              </a:ext>
            </a:extLst>
          </p:cNvPr>
          <p:cNvSpPr/>
          <p:nvPr/>
        </p:nvSpPr>
        <p:spPr>
          <a:xfrm>
            <a:off x="6557324" y="3633210"/>
            <a:ext cx="4578990" cy="1674911"/>
          </a:xfrm>
          <a:prstGeom prst="roundRect">
            <a:avLst/>
          </a:prstGeom>
          <a:solidFill>
            <a:srgbClr val="0070C0">
              <a:alpha val="10000"/>
            </a:srgbClr>
          </a:solid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Afgeronde rechthoek 3">
            <a:extLst>
              <a:ext uri="{FF2B5EF4-FFF2-40B4-BE49-F238E27FC236}">
                <a16:creationId xmlns:a16="http://schemas.microsoft.com/office/drawing/2014/main" id="{7594396C-541D-3347-9261-8397DE6BD960}"/>
              </a:ext>
            </a:extLst>
          </p:cNvPr>
          <p:cNvSpPr/>
          <p:nvPr/>
        </p:nvSpPr>
        <p:spPr>
          <a:xfrm>
            <a:off x="515938" y="1635409"/>
            <a:ext cx="11160125" cy="932688"/>
          </a:xfrm>
          <a:prstGeom prst="round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hthoek 5">
            <a:extLst>
              <a:ext uri="{FF2B5EF4-FFF2-40B4-BE49-F238E27FC236}">
                <a16:creationId xmlns:a16="http://schemas.microsoft.com/office/drawing/2014/main" id="{462D2714-9362-F14A-B328-623F8D18336A}"/>
              </a:ext>
            </a:extLst>
          </p:cNvPr>
          <p:cNvSpPr/>
          <p:nvPr/>
        </p:nvSpPr>
        <p:spPr>
          <a:xfrm>
            <a:off x="709792" y="1070512"/>
            <a:ext cx="4240151" cy="523220"/>
          </a:xfrm>
          <a:prstGeom prst="rect">
            <a:avLst/>
          </a:prstGeom>
        </p:spPr>
        <p:txBody>
          <a:bodyPr wrap="square">
            <a:spAutoFit/>
          </a:bodyPr>
          <a:lstStyle/>
          <a:p>
            <a:pPr>
              <a:buNone/>
              <a:defRPr/>
            </a:pPr>
            <a:r>
              <a:rPr lang="nl-NL" sz="2800" b="1" dirty="0">
                <a:solidFill>
                  <a:srgbClr val="0070C0"/>
                </a:solidFill>
                <a:latin typeface="+mj-lt"/>
                <a:cs typeface="Arial"/>
              </a:rPr>
              <a:t>bronnen van normen</a:t>
            </a:r>
          </a:p>
        </p:txBody>
      </p:sp>
      <p:sp>
        <p:nvSpPr>
          <p:cNvPr id="7" name="Afgeronde rechthoek 6">
            <a:extLst>
              <a:ext uri="{FF2B5EF4-FFF2-40B4-BE49-F238E27FC236}">
                <a16:creationId xmlns:a16="http://schemas.microsoft.com/office/drawing/2014/main" id="{CC8B0BD8-D2F3-0F40-BCAC-27D881986258}"/>
              </a:ext>
            </a:extLst>
          </p:cNvPr>
          <p:cNvSpPr/>
          <p:nvPr/>
        </p:nvSpPr>
        <p:spPr>
          <a:xfrm>
            <a:off x="515938" y="3451955"/>
            <a:ext cx="11160121" cy="2041817"/>
          </a:xfrm>
          <a:prstGeom prst="round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hthoek 7">
            <a:extLst>
              <a:ext uri="{FF2B5EF4-FFF2-40B4-BE49-F238E27FC236}">
                <a16:creationId xmlns:a16="http://schemas.microsoft.com/office/drawing/2014/main" id="{2AB714AF-FA61-6942-A250-E5451751166E}"/>
              </a:ext>
            </a:extLst>
          </p:cNvPr>
          <p:cNvSpPr/>
          <p:nvPr/>
        </p:nvSpPr>
        <p:spPr>
          <a:xfrm>
            <a:off x="707991" y="2878046"/>
            <a:ext cx="5110424" cy="523220"/>
          </a:xfrm>
          <a:prstGeom prst="rect">
            <a:avLst/>
          </a:prstGeom>
        </p:spPr>
        <p:txBody>
          <a:bodyPr wrap="square">
            <a:spAutoFit/>
          </a:bodyPr>
          <a:lstStyle/>
          <a:p>
            <a:pPr>
              <a:buNone/>
              <a:defRPr/>
            </a:pPr>
            <a:r>
              <a:rPr lang="nl-NL" sz="2800" b="1" dirty="0">
                <a:solidFill>
                  <a:srgbClr val="0070C0"/>
                </a:solidFill>
                <a:latin typeface="+mj-lt"/>
                <a:cs typeface="Arial"/>
              </a:rPr>
              <a:t>interpretatie van bronnen (FLINT)</a:t>
            </a:r>
          </a:p>
        </p:txBody>
      </p:sp>
      <p:sp>
        <p:nvSpPr>
          <p:cNvPr id="12" name="TextBox 18">
            <a:extLst>
              <a:ext uri="{FF2B5EF4-FFF2-40B4-BE49-F238E27FC236}">
                <a16:creationId xmlns:a16="http://schemas.microsoft.com/office/drawing/2014/main" id="{0C257891-D15F-854C-9B66-ACFCE2CCE31C}"/>
              </a:ext>
            </a:extLst>
          </p:cNvPr>
          <p:cNvSpPr txBox="1">
            <a:spLocks noChangeArrowheads="1"/>
          </p:cNvSpPr>
          <p:nvPr/>
        </p:nvSpPr>
        <p:spPr bwMode="auto">
          <a:xfrm>
            <a:off x="1220026" y="3714080"/>
            <a:ext cx="4518289" cy="1354217"/>
          </a:xfrm>
          <a:prstGeom prst="rect">
            <a:avLst/>
          </a:prstGeom>
          <a:noFill/>
          <a:ln w="25400">
            <a:noFill/>
          </a:ln>
          <a:effectLst>
            <a:softEdge rad="0"/>
          </a:effectLst>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wrap="square">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nl-NL" sz="1600" b="1" dirty="0">
                <a:solidFill>
                  <a:srgbClr val="0070C0"/>
                </a:solidFill>
              </a:rPr>
              <a:t>generatieve normen (</a:t>
            </a:r>
            <a:r>
              <a:rPr lang="nl-NL" sz="1600" dirty="0">
                <a:solidFill>
                  <a:srgbClr val="0070C0"/>
                </a:solidFill>
              </a:rPr>
              <a:t>handelingen)</a:t>
            </a:r>
          </a:p>
          <a:p>
            <a:r>
              <a:rPr lang="nl-NL" sz="1600" dirty="0">
                <a:solidFill>
                  <a:srgbClr val="0070C0"/>
                </a:solidFill>
              </a:rPr>
              <a:t>(</a:t>
            </a:r>
            <a:r>
              <a:rPr lang="nl-NL" sz="1600" i="1" dirty="0">
                <a:solidFill>
                  <a:srgbClr val="0070C0"/>
                </a:solidFill>
              </a:rPr>
              <a:t>actor, handeling, object, voorwaarden, resultaat, belanghebbende</a:t>
            </a:r>
            <a:r>
              <a:rPr lang="nl-NL" sz="1600" dirty="0">
                <a:solidFill>
                  <a:srgbClr val="0070C0"/>
                </a:solidFill>
              </a:rPr>
              <a:t>)</a:t>
            </a:r>
          </a:p>
          <a:p>
            <a:endParaRPr lang="nl-NL" sz="1600" dirty="0">
              <a:solidFill>
                <a:srgbClr val="0070C0"/>
              </a:solidFill>
            </a:endParaRPr>
          </a:p>
          <a:p>
            <a:r>
              <a:rPr lang="nl-NL" sz="1600" dirty="0">
                <a:solidFill>
                  <a:srgbClr val="0070C0"/>
                </a:solidFill>
              </a:rPr>
              <a:t>handelingen zijn geldig of ongeldig</a:t>
            </a:r>
          </a:p>
        </p:txBody>
      </p:sp>
      <p:sp>
        <p:nvSpPr>
          <p:cNvPr id="14" name="TextBox 17">
            <a:extLst>
              <a:ext uri="{FF2B5EF4-FFF2-40B4-BE49-F238E27FC236}">
                <a16:creationId xmlns:a16="http://schemas.microsoft.com/office/drawing/2014/main" id="{14CE7D41-5C80-A146-AADF-92FB99B51D88}"/>
              </a:ext>
            </a:extLst>
          </p:cNvPr>
          <p:cNvSpPr txBox="1">
            <a:spLocks noChangeArrowheads="1"/>
          </p:cNvSpPr>
          <p:nvPr/>
        </p:nvSpPr>
        <p:spPr bwMode="auto">
          <a:xfrm>
            <a:off x="6834976" y="3711324"/>
            <a:ext cx="4393030" cy="1323439"/>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wrap="square">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nl-NL" sz="1600" b="1" dirty="0">
                <a:solidFill>
                  <a:srgbClr val="0070C0"/>
                </a:solidFill>
              </a:rPr>
              <a:t>situationele normen</a:t>
            </a:r>
            <a:r>
              <a:rPr lang="nl-NL" sz="1600" dirty="0">
                <a:solidFill>
                  <a:srgbClr val="0070C0"/>
                </a:solidFill>
              </a:rPr>
              <a:t> (rechten en plichten)</a:t>
            </a:r>
          </a:p>
          <a:p>
            <a:r>
              <a:rPr lang="nl-NL" sz="1600" dirty="0">
                <a:solidFill>
                  <a:srgbClr val="0070C0"/>
                </a:solidFill>
              </a:rPr>
              <a:t>(</a:t>
            </a:r>
            <a:r>
              <a:rPr lang="nl-NL" sz="1600" i="1" dirty="0">
                <a:solidFill>
                  <a:srgbClr val="0070C0"/>
                </a:solidFill>
              </a:rPr>
              <a:t>plichthouder, aanspraakhouder, creërende, terminerende en corrigerende handeling)</a:t>
            </a:r>
          </a:p>
          <a:p>
            <a:endParaRPr lang="nl-NL" sz="1600" dirty="0">
              <a:solidFill>
                <a:srgbClr val="0070C0"/>
              </a:solidFill>
            </a:endParaRPr>
          </a:p>
          <a:p>
            <a:r>
              <a:rPr lang="nl-NL" sz="1600" b="1" dirty="0">
                <a:solidFill>
                  <a:srgbClr val="0070C0"/>
                </a:solidFill>
              </a:rPr>
              <a:t>feiten</a:t>
            </a:r>
            <a:r>
              <a:rPr lang="nl-NL" sz="1600" dirty="0">
                <a:solidFill>
                  <a:srgbClr val="0070C0"/>
                </a:solidFill>
              </a:rPr>
              <a:t> (proposities en predicaten)</a:t>
            </a:r>
          </a:p>
        </p:txBody>
      </p:sp>
      <p:cxnSp>
        <p:nvCxnSpPr>
          <p:cNvPr id="19" name="Straight Arrow Connector 29">
            <a:extLst>
              <a:ext uri="{FF2B5EF4-FFF2-40B4-BE49-F238E27FC236}">
                <a16:creationId xmlns:a16="http://schemas.microsoft.com/office/drawing/2014/main" id="{241A392A-9164-134D-9E16-CDB889D3B460}"/>
              </a:ext>
            </a:extLst>
          </p:cNvPr>
          <p:cNvCxnSpPr>
            <a:cxnSpLocks/>
          </p:cNvCxnSpPr>
          <p:nvPr/>
        </p:nvCxnSpPr>
        <p:spPr>
          <a:xfrm>
            <a:off x="5764666" y="4217434"/>
            <a:ext cx="298450" cy="188912"/>
          </a:xfrm>
          <a:prstGeom prst="curvedConnector3">
            <a:avLst>
              <a:gd name="adj1" fmla="val 202631"/>
            </a:avLst>
          </a:prstGeom>
          <a:ln w="57150" cmpd="sng">
            <a:solidFill>
              <a:srgbClr val="0070C0"/>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20" name="Straight Arrow Connector 29">
            <a:extLst>
              <a:ext uri="{FF2B5EF4-FFF2-40B4-BE49-F238E27FC236}">
                <a16:creationId xmlns:a16="http://schemas.microsoft.com/office/drawing/2014/main" id="{07DBFF8F-7CB4-A649-8A42-5604EB08E246}"/>
              </a:ext>
            </a:extLst>
          </p:cNvPr>
          <p:cNvCxnSpPr/>
          <p:nvPr/>
        </p:nvCxnSpPr>
        <p:spPr>
          <a:xfrm flipH="1">
            <a:off x="5840690" y="4624434"/>
            <a:ext cx="648072" cy="0"/>
          </a:xfrm>
          <a:prstGeom prst="straightConnector1">
            <a:avLst/>
          </a:prstGeom>
          <a:ln w="57150" cmpd="sng">
            <a:solidFill>
              <a:srgbClr val="0070C0"/>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27" name="Straight Arrow Connector 29">
            <a:extLst>
              <a:ext uri="{FF2B5EF4-FFF2-40B4-BE49-F238E27FC236}">
                <a16:creationId xmlns:a16="http://schemas.microsoft.com/office/drawing/2014/main" id="{69DF548E-C049-534D-ADA1-9F76657CF5C8}"/>
              </a:ext>
            </a:extLst>
          </p:cNvPr>
          <p:cNvCxnSpPr>
            <a:cxnSpLocks/>
          </p:cNvCxnSpPr>
          <p:nvPr/>
        </p:nvCxnSpPr>
        <p:spPr>
          <a:xfrm>
            <a:off x="6096000" y="2760597"/>
            <a:ext cx="0" cy="514000"/>
          </a:xfrm>
          <a:prstGeom prst="straightConnector1">
            <a:avLst/>
          </a:prstGeom>
          <a:ln w="57150" cmpd="sng">
            <a:solidFill>
              <a:srgbClr val="0070C0"/>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33" name="Rechthoek 32">
            <a:extLst>
              <a:ext uri="{FF2B5EF4-FFF2-40B4-BE49-F238E27FC236}">
                <a16:creationId xmlns:a16="http://schemas.microsoft.com/office/drawing/2014/main" id="{8FA9306C-AACE-B24E-A482-61A5748B8B54}"/>
              </a:ext>
            </a:extLst>
          </p:cNvPr>
          <p:cNvSpPr/>
          <p:nvPr/>
        </p:nvSpPr>
        <p:spPr>
          <a:xfrm>
            <a:off x="6214154" y="2816335"/>
            <a:ext cx="1352239" cy="369332"/>
          </a:xfrm>
          <a:prstGeom prst="rect">
            <a:avLst/>
          </a:prstGeom>
        </p:spPr>
        <p:txBody>
          <a:bodyPr wrap="square">
            <a:spAutoFit/>
          </a:bodyPr>
          <a:lstStyle/>
          <a:p>
            <a:pPr algn="ctr">
              <a:buNone/>
              <a:defRPr/>
            </a:pPr>
            <a:r>
              <a:rPr lang="nl-NL" i="1" dirty="0">
                <a:solidFill>
                  <a:srgbClr val="0070C0"/>
                </a:solidFill>
                <a:cs typeface="Arial"/>
              </a:rPr>
              <a:t>interpretatie</a:t>
            </a:r>
          </a:p>
        </p:txBody>
      </p:sp>
      <p:sp>
        <p:nvSpPr>
          <p:cNvPr id="38" name="Afgeronde rechthoek 37">
            <a:extLst>
              <a:ext uri="{FF2B5EF4-FFF2-40B4-BE49-F238E27FC236}">
                <a16:creationId xmlns:a16="http://schemas.microsoft.com/office/drawing/2014/main" id="{55F29FB4-35A8-4043-9117-E9DE7663E0A0}"/>
              </a:ext>
            </a:extLst>
          </p:cNvPr>
          <p:cNvSpPr/>
          <p:nvPr/>
        </p:nvSpPr>
        <p:spPr>
          <a:xfrm>
            <a:off x="2093504" y="1739436"/>
            <a:ext cx="3693273" cy="756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solidFill>
                  <a:srgbClr val="0070C0"/>
                </a:solidFill>
              </a:rPr>
              <a:t>Juridische bronnen (wet- en regelgeving)</a:t>
            </a:r>
          </a:p>
          <a:p>
            <a:pPr algn="ctr"/>
            <a:r>
              <a:rPr lang="nl-NL" sz="1600" dirty="0">
                <a:solidFill>
                  <a:srgbClr val="0070C0"/>
                </a:solidFill>
              </a:rPr>
              <a:t>en beleidsregels</a:t>
            </a:r>
          </a:p>
        </p:txBody>
      </p:sp>
      <p:pic>
        <p:nvPicPr>
          <p:cNvPr id="39" name="Graphic 38" descr="Document">
            <a:extLst>
              <a:ext uri="{FF2B5EF4-FFF2-40B4-BE49-F238E27FC236}">
                <a16:creationId xmlns:a16="http://schemas.microsoft.com/office/drawing/2014/main" id="{0AB5476C-EBED-3C42-9E79-A784F733550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13652" y="1800071"/>
            <a:ext cx="576649" cy="576649"/>
          </a:xfrm>
          <a:prstGeom prst="rect">
            <a:avLst/>
          </a:prstGeom>
        </p:spPr>
      </p:pic>
      <p:pic>
        <p:nvPicPr>
          <p:cNvPr id="40" name="Graphic 39" descr="Weegschalen van gerechtigheid">
            <a:extLst>
              <a:ext uri="{FF2B5EF4-FFF2-40B4-BE49-F238E27FC236}">
                <a16:creationId xmlns:a16="http://schemas.microsoft.com/office/drawing/2014/main" id="{8B7538B4-7A23-BE45-A14C-1C19B89479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04006" y="1785335"/>
            <a:ext cx="566351" cy="566351"/>
          </a:xfrm>
          <a:prstGeom prst="rect">
            <a:avLst/>
          </a:prstGeom>
        </p:spPr>
      </p:pic>
      <p:sp>
        <p:nvSpPr>
          <p:cNvPr id="41" name="Afgeronde rechthoek 40">
            <a:extLst>
              <a:ext uri="{FF2B5EF4-FFF2-40B4-BE49-F238E27FC236}">
                <a16:creationId xmlns:a16="http://schemas.microsoft.com/office/drawing/2014/main" id="{C2828EC3-8A7F-5045-8043-4A021DBA2600}"/>
              </a:ext>
            </a:extLst>
          </p:cNvPr>
          <p:cNvSpPr/>
          <p:nvPr/>
        </p:nvSpPr>
        <p:spPr>
          <a:xfrm>
            <a:off x="6390301" y="1715288"/>
            <a:ext cx="3747806" cy="756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solidFill>
                  <a:srgbClr val="0070C0"/>
                </a:solidFill>
              </a:rPr>
              <a:t>bronnen voor andere normen, zoals </a:t>
            </a:r>
          </a:p>
          <a:p>
            <a:pPr algn="ctr"/>
            <a:r>
              <a:rPr lang="nl-NL" sz="1600" dirty="0">
                <a:solidFill>
                  <a:srgbClr val="0070C0"/>
                </a:solidFill>
              </a:rPr>
              <a:t>ethische, sociale, culturele, religieuze</a:t>
            </a:r>
          </a:p>
        </p:txBody>
      </p:sp>
      <p:pic>
        <p:nvPicPr>
          <p:cNvPr id="42" name="Graphic 41" descr="Weegschalen van gerechtigheid">
            <a:extLst>
              <a:ext uri="{FF2B5EF4-FFF2-40B4-BE49-F238E27FC236}">
                <a16:creationId xmlns:a16="http://schemas.microsoft.com/office/drawing/2014/main" id="{98EBCCF7-771F-1A47-9787-1E5AFB0CE1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38107" y="1781567"/>
            <a:ext cx="566351" cy="566351"/>
          </a:xfrm>
          <a:prstGeom prst="rect">
            <a:avLst/>
          </a:prstGeom>
        </p:spPr>
      </p:pic>
      <p:pic>
        <p:nvPicPr>
          <p:cNvPr id="25" name="Graphic 24" descr="Hoofd met radertjes">
            <a:extLst>
              <a:ext uri="{FF2B5EF4-FFF2-40B4-BE49-F238E27FC236}">
                <a16:creationId xmlns:a16="http://schemas.microsoft.com/office/drawing/2014/main" id="{B204570B-663F-7D44-8C22-686D5889CC7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84938" y="2737023"/>
            <a:ext cx="566352" cy="566352"/>
          </a:xfrm>
          <a:prstGeom prst="rect">
            <a:avLst/>
          </a:prstGeom>
        </p:spPr>
      </p:pic>
      <p:pic>
        <p:nvPicPr>
          <p:cNvPr id="28" name="Graphic 27" descr="Handdruk">
            <a:extLst>
              <a:ext uri="{FF2B5EF4-FFF2-40B4-BE49-F238E27FC236}">
                <a16:creationId xmlns:a16="http://schemas.microsoft.com/office/drawing/2014/main" id="{29F6EEFF-1098-3D4C-9692-43CD8E55EF7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51290" y="2934144"/>
            <a:ext cx="563520" cy="563520"/>
          </a:xfrm>
          <a:prstGeom prst="rect">
            <a:avLst/>
          </a:prstGeom>
        </p:spPr>
      </p:pic>
      <p:pic>
        <p:nvPicPr>
          <p:cNvPr id="29" name="Graphic 28" descr="Chatten">
            <a:extLst>
              <a:ext uri="{FF2B5EF4-FFF2-40B4-BE49-F238E27FC236}">
                <a16:creationId xmlns:a16="http://schemas.microsoft.com/office/drawing/2014/main" id="{860F8300-7FAB-B542-B176-D2894927DE9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51290" y="2547597"/>
            <a:ext cx="569441" cy="569441"/>
          </a:xfrm>
          <a:prstGeom prst="rect">
            <a:avLst/>
          </a:prstGeom>
        </p:spPr>
      </p:pic>
      <p:pic>
        <p:nvPicPr>
          <p:cNvPr id="30" name="Graphic 29" descr="Hoofd met radertjes">
            <a:extLst>
              <a:ext uri="{FF2B5EF4-FFF2-40B4-BE49-F238E27FC236}">
                <a16:creationId xmlns:a16="http://schemas.microsoft.com/office/drawing/2014/main" id="{DE1E5CCD-16DD-9743-9DA0-E82540A0540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20731" y="2752712"/>
            <a:ext cx="566352" cy="566352"/>
          </a:xfrm>
          <a:prstGeom prst="rect">
            <a:avLst/>
          </a:prstGeom>
          <a:scene3d>
            <a:camera prst="orthographicFront">
              <a:rot lat="0" lon="10800000" rev="0"/>
            </a:camera>
            <a:lightRig rig="threePt" dir="t"/>
          </a:scene3d>
        </p:spPr>
      </p:pic>
    </p:spTree>
    <p:extLst>
      <p:ext uri="{BB962C8B-B14F-4D97-AF65-F5344CB8AC3E}">
        <p14:creationId xmlns:p14="http://schemas.microsoft.com/office/powerpoint/2010/main" val="29273636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fgeronde rechthoek 16">
            <a:extLst>
              <a:ext uri="{FF2B5EF4-FFF2-40B4-BE49-F238E27FC236}">
                <a16:creationId xmlns:a16="http://schemas.microsoft.com/office/drawing/2014/main" id="{1AD08749-E519-9344-A3D3-F1104592F319}"/>
              </a:ext>
            </a:extLst>
          </p:cNvPr>
          <p:cNvSpPr/>
          <p:nvPr/>
        </p:nvSpPr>
        <p:spPr>
          <a:xfrm>
            <a:off x="1055688" y="2579677"/>
            <a:ext cx="4653135" cy="1673730"/>
          </a:xfrm>
          <a:prstGeom prst="roundRect">
            <a:avLst/>
          </a:prstGeom>
          <a:solidFill>
            <a:srgbClr val="0070C0">
              <a:alpha val="10000"/>
            </a:srgbClr>
          </a:solid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Afgeronde rechthoek 15">
            <a:extLst>
              <a:ext uri="{FF2B5EF4-FFF2-40B4-BE49-F238E27FC236}">
                <a16:creationId xmlns:a16="http://schemas.microsoft.com/office/drawing/2014/main" id="{04F973A9-8D3C-4742-B6BB-33BD618B19D2}"/>
              </a:ext>
            </a:extLst>
          </p:cNvPr>
          <p:cNvSpPr/>
          <p:nvPr/>
        </p:nvSpPr>
        <p:spPr>
          <a:xfrm>
            <a:off x="6557324" y="2579676"/>
            <a:ext cx="4578990" cy="1674911"/>
          </a:xfrm>
          <a:prstGeom prst="roundRect">
            <a:avLst/>
          </a:prstGeom>
          <a:solidFill>
            <a:srgbClr val="0070C0">
              <a:alpha val="10000"/>
            </a:srgbClr>
          </a:solid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Afgeronde rechthoek 3">
            <a:extLst>
              <a:ext uri="{FF2B5EF4-FFF2-40B4-BE49-F238E27FC236}">
                <a16:creationId xmlns:a16="http://schemas.microsoft.com/office/drawing/2014/main" id="{7594396C-541D-3347-9261-8397DE6BD960}"/>
              </a:ext>
            </a:extLst>
          </p:cNvPr>
          <p:cNvSpPr/>
          <p:nvPr/>
        </p:nvSpPr>
        <p:spPr>
          <a:xfrm>
            <a:off x="515942" y="581875"/>
            <a:ext cx="11160118" cy="932688"/>
          </a:xfrm>
          <a:prstGeom prst="round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hthoek 5">
            <a:extLst>
              <a:ext uri="{FF2B5EF4-FFF2-40B4-BE49-F238E27FC236}">
                <a16:creationId xmlns:a16="http://schemas.microsoft.com/office/drawing/2014/main" id="{462D2714-9362-F14A-B328-623F8D18336A}"/>
              </a:ext>
            </a:extLst>
          </p:cNvPr>
          <p:cNvSpPr/>
          <p:nvPr/>
        </p:nvSpPr>
        <p:spPr>
          <a:xfrm>
            <a:off x="709792" y="16978"/>
            <a:ext cx="4240151" cy="523220"/>
          </a:xfrm>
          <a:prstGeom prst="rect">
            <a:avLst/>
          </a:prstGeom>
        </p:spPr>
        <p:txBody>
          <a:bodyPr wrap="square">
            <a:spAutoFit/>
          </a:bodyPr>
          <a:lstStyle/>
          <a:p>
            <a:pPr>
              <a:buNone/>
              <a:defRPr/>
            </a:pPr>
            <a:r>
              <a:rPr lang="nl-NL" sz="2800" b="1" dirty="0">
                <a:solidFill>
                  <a:srgbClr val="0070C0"/>
                </a:solidFill>
                <a:latin typeface="+mj-lt"/>
                <a:cs typeface="Arial"/>
              </a:rPr>
              <a:t>bronnen van normen</a:t>
            </a:r>
          </a:p>
        </p:txBody>
      </p:sp>
      <p:sp>
        <p:nvSpPr>
          <p:cNvPr id="7" name="Afgeronde rechthoek 6">
            <a:extLst>
              <a:ext uri="{FF2B5EF4-FFF2-40B4-BE49-F238E27FC236}">
                <a16:creationId xmlns:a16="http://schemas.microsoft.com/office/drawing/2014/main" id="{CC8B0BD8-D2F3-0F40-BCAC-27D881986258}"/>
              </a:ext>
            </a:extLst>
          </p:cNvPr>
          <p:cNvSpPr/>
          <p:nvPr/>
        </p:nvSpPr>
        <p:spPr>
          <a:xfrm>
            <a:off x="515938" y="2398421"/>
            <a:ext cx="11160114" cy="2041817"/>
          </a:xfrm>
          <a:prstGeom prst="round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hthoek 7">
            <a:extLst>
              <a:ext uri="{FF2B5EF4-FFF2-40B4-BE49-F238E27FC236}">
                <a16:creationId xmlns:a16="http://schemas.microsoft.com/office/drawing/2014/main" id="{2AB714AF-FA61-6942-A250-E5451751166E}"/>
              </a:ext>
            </a:extLst>
          </p:cNvPr>
          <p:cNvSpPr/>
          <p:nvPr/>
        </p:nvSpPr>
        <p:spPr>
          <a:xfrm>
            <a:off x="707991" y="1824512"/>
            <a:ext cx="5110424" cy="523220"/>
          </a:xfrm>
          <a:prstGeom prst="rect">
            <a:avLst/>
          </a:prstGeom>
        </p:spPr>
        <p:txBody>
          <a:bodyPr wrap="square">
            <a:spAutoFit/>
          </a:bodyPr>
          <a:lstStyle/>
          <a:p>
            <a:pPr>
              <a:buNone/>
              <a:defRPr/>
            </a:pPr>
            <a:r>
              <a:rPr lang="nl-NL" sz="2800" b="1" dirty="0">
                <a:solidFill>
                  <a:srgbClr val="0070C0"/>
                </a:solidFill>
                <a:latin typeface="+mj-lt"/>
                <a:cs typeface="Arial"/>
              </a:rPr>
              <a:t>interpretatie van bronnen (FLINT)</a:t>
            </a:r>
          </a:p>
        </p:txBody>
      </p:sp>
      <p:sp>
        <p:nvSpPr>
          <p:cNvPr id="9" name="Afgeronde rechthoek 8">
            <a:extLst>
              <a:ext uri="{FF2B5EF4-FFF2-40B4-BE49-F238E27FC236}">
                <a16:creationId xmlns:a16="http://schemas.microsoft.com/office/drawing/2014/main" id="{4C094245-741E-9248-A587-1BD1F39E43AE}"/>
              </a:ext>
            </a:extLst>
          </p:cNvPr>
          <p:cNvSpPr/>
          <p:nvPr/>
        </p:nvSpPr>
        <p:spPr>
          <a:xfrm>
            <a:off x="515938" y="5312062"/>
            <a:ext cx="11160110" cy="1222515"/>
          </a:xfrm>
          <a:prstGeom prst="round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hthoek 9">
            <a:extLst>
              <a:ext uri="{FF2B5EF4-FFF2-40B4-BE49-F238E27FC236}">
                <a16:creationId xmlns:a16="http://schemas.microsoft.com/office/drawing/2014/main" id="{D3CE34F6-6F32-6C48-8095-12E54D8CF497}"/>
              </a:ext>
            </a:extLst>
          </p:cNvPr>
          <p:cNvSpPr/>
          <p:nvPr/>
        </p:nvSpPr>
        <p:spPr>
          <a:xfrm>
            <a:off x="707991" y="4749086"/>
            <a:ext cx="4840796" cy="523220"/>
          </a:xfrm>
          <a:prstGeom prst="rect">
            <a:avLst/>
          </a:prstGeom>
        </p:spPr>
        <p:txBody>
          <a:bodyPr wrap="square">
            <a:spAutoFit/>
          </a:bodyPr>
          <a:lstStyle/>
          <a:p>
            <a:pPr>
              <a:buNone/>
              <a:defRPr/>
            </a:pPr>
            <a:r>
              <a:rPr lang="nl-NL" sz="2800" b="1" dirty="0">
                <a:solidFill>
                  <a:srgbClr val="0070C0"/>
                </a:solidFill>
                <a:latin typeface="+mj-lt"/>
                <a:cs typeface="Arial"/>
              </a:rPr>
              <a:t>beschrijving van zaken</a:t>
            </a:r>
          </a:p>
        </p:txBody>
      </p:sp>
      <p:sp>
        <p:nvSpPr>
          <p:cNvPr id="12" name="TextBox 18">
            <a:extLst>
              <a:ext uri="{FF2B5EF4-FFF2-40B4-BE49-F238E27FC236}">
                <a16:creationId xmlns:a16="http://schemas.microsoft.com/office/drawing/2014/main" id="{0C257891-D15F-854C-9B66-ACFCE2CCE31C}"/>
              </a:ext>
            </a:extLst>
          </p:cNvPr>
          <p:cNvSpPr txBox="1">
            <a:spLocks noChangeArrowheads="1"/>
          </p:cNvSpPr>
          <p:nvPr/>
        </p:nvSpPr>
        <p:spPr bwMode="auto">
          <a:xfrm>
            <a:off x="1220026" y="2660546"/>
            <a:ext cx="4518289" cy="1354217"/>
          </a:xfrm>
          <a:prstGeom prst="rect">
            <a:avLst/>
          </a:prstGeom>
          <a:noFill/>
          <a:ln w="25400">
            <a:noFill/>
          </a:ln>
          <a:effectLst>
            <a:softEdge rad="0"/>
          </a:effectLst>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wrap="square">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nl-NL" sz="1600" b="1" dirty="0">
                <a:solidFill>
                  <a:srgbClr val="0070C0"/>
                </a:solidFill>
              </a:rPr>
              <a:t>generatieve normen</a:t>
            </a:r>
            <a:r>
              <a:rPr lang="nl-NL" sz="1600" dirty="0">
                <a:solidFill>
                  <a:srgbClr val="0070C0"/>
                </a:solidFill>
              </a:rPr>
              <a:t> (handelingen)</a:t>
            </a:r>
          </a:p>
          <a:p>
            <a:r>
              <a:rPr lang="nl-NL" sz="1600" dirty="0">
                <a:solidFill>
                  <a:srgbClr val="0070C0"/>
                </a:solidFill>
              </a:rPr>
              <a:t>(</a:t>
            </a:r>
            <a:r>
              <a:rPr lang="nl-NL" sz="1600" i="1" dirty="0">
                <a:solidFill>
                  <a:srgbClr val="0070C0"/>
                </a:solidFill>
              </a:rPr>
              <a:t>actor, handeling, object, voorwaarden, resultaat, belanghebbende</a:t>
            </a:r>
            <a:r>
              <a:rPr lang="nl-NL" sz="1600" dirty="0">
                <a:solidFill>
                  <a:srgbClr val="0070C0"/>
                </a:solidFill>
              </a:rPr>
              <a:t>)</a:t>
            </a:r>
          </a:p>
          <a:p>
            <a:endParaRPr lang="nl-NL" sz="1600" dirty="0">
              <a:solidFill>
                <a:srgbClr val="0070C0"/>
              </a:solidFill>
            </a:endParaRPr>
          </a:p>
          <a:p>
            <a:r>
              <a:rPr lang="nl-NL" sz="1600" dirty="0">
                <a:solidFill>
                  <a:srgbClr val="0070C0"/>
                </a:solidFill>
              </a:rPr>
              <a:t>handelingen zijn geldig of ongeldig</a:t>
            </a:r>
          </a:p>
        </p:txBody>
      </p:sp>
      <p:sp>
        <p:nvSpPr>
          <p:cNvPr id="14" name="TextBox 17">
            <a:extLst>
              <a:ext uri="{FF2B5EF4-FFF2-40B4-BE49-F238E27FC236}">
                <a16:creationId xmlns:a16="http://schemas.microsoft.com/office/drawing/2014/main" id="{14CE7D41-5C80-A146-AADF-92FB99B51D88}"/>
              </a:ext>
            </a:extLst>
          </p:cNvPr>
          <p:cNvSpPr txBox="1">
            <a:spLocks noChangeArrowheads="1"/>
          </p:cNvSpPr>
          <p:nvPr/>
        </p:nvSpPr>
        <p:spPr bwMode="auto">
          <a:xfrm>
            <a:off x="6834976" y="2657790"/>
            <a:ext cx="4393030" cy="1323439"/>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wrap="square">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nl-NL" sz="1600" b="1" dirty="0">
                <a:solidFill>
                  <a:srgbClr val="0070C0"/>
                </a:solidFill>
              </a:rPr>
              <a:t>situationele normen</a:t>
            </a:r>
            <a:r>
              <a:rPr lang="nl-NL" sz="1600" dirty="0">
                <a:solidFill>
                  <a:srgbClr val="0070C0"/>
                </a:solidFill>
              </a:rPr>
              <a:t> (rechten en plichten)</a:t>
            </a:r>
          </a:p>
          <a:p>
            <a:r>
              <a:rPr lang="nl-NL" sz="1600" dirty="0">
                <a:solidFill>
                  <a:srgbClr val="0070C0"/>
                </a:solidFill>
              </a:rPr>
              <a:t>(</a:t>
            </a:r>
            <a:r>
              <a:rPr lang="nl-NL" sz="1600" i="1" dirty="0">
                <a:solidFill>
                  <a:srgbClr val="0070C0"/>
                </a:solidFill>
              </a:rPr>
              <a:t>plichthouder, aanspraakhouder, creërende, terminerende en corrigerende handeling)</a:t>
            </a:r>
          </a:p>
          <a:p>
            <a:endParaRPr lang="nl-NL" sz="1600" dirty="0">
              <a:solidFill>
                <a:srgbClr val="0070C0"/>
              </a:solidFill>
            </a:endParaRPr>
          </a:p>
          <a:p>
            <a:r>
              <a:rPr lang="nl-NL" sz="1600" b="1" dirty="0">
                <a:solidFill>
                  <a:srgbClr val="0070C0"/>
                </a:solidFill>
              </a:rPr>
              <a:t>feiten</a:t>
            </a:r>
            <a:r>
              <a:rPr lang="nl-NL" sz="1600" dirty="0">
                <a:solidFill>
                  <a:srgbClr val="0070C0"/>
                </a:solidFill>
              </a:rPr>
              <a:t> (propositie of predicaat)</a:t>
            </a:r>
          </a:p>
        </p:txBody>
      </p:sp>
      <p:cxnSp>
        <p:nvCxnSpPr>
          <p:cNvPr id="19" name="Straight Arrow Connector 29">
            <a:extLst>
              <a:ext uri="{FF2B5EF4-FFF2-40B4-BE49-F238E27FC236}">
                <a16:creationId xmlns:a16="http://schemas.microsoft.com/office/drawing/2014/main" id="{241A392A-9164-134D-9E16-CDB889D3B460}"/>
              </a:ext>
            </a:extLst>
          </p:cNvPr>
          <p:cNvCxnSpPr>
            <a:cxnSpLocks/>
          </p:cNvCxnSpPr>
          <p:nvPr/>
        </p:nvCxnSpPr>
        <p:spPr>
          <a:xfrm>
            <a:off x="5764666" y="3183777"/>
            <a:ext cx="298450" cy="188912"/>
          </a:xfrm>
          <a:prstGeom prst="curvedConnector3">
            <a:avLst>
              <a:gd name="adj1" fmla="val 202631"/>
            </a:avLst>
          </a:prstGeom>
          <a:ln w="57150" cmpd="sng">
            <a:solidFill>
              <a:srgbClr val="0070C0"/>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20" name="Straight Arrow Connector 29">
            <a:extLst>
              <a:ext uri="{FF2B5EF4-FFF2-40B4-BE49-F238E27FC236}">
                <a16:creationId xmlns:a16="http://schemas.microsoft.com/office/drawing/2014/main" id="{07DBFF8F-7CB4-A649-8A42-5604EB08E246}"/>
              </a:ext>
            </a:extLst>
          </p:cNvPr>
          <p:cNvCxnSpPr/>
          <p:nvPr/>
        </p:nvCxnSpPr>
        <p:spPr>
          <a:xfrm flipH="1">
            <a:off x="5840690" y="3590777"/>
            <a:ext cx="648072" cy="0"/>
          </a:xfrm>
          <a:prstGeom prst="straightConnector1">
            <a:avLst/>
          </a:prstGeom>
          <a:ln w="57150" cmpd="sng">
            <a:solidFill>
              <a:srgbClr val="0070C0"/>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26" name="Straight Arrow Connector 29">
            <a:extLst>
              <a:ext uri="{FF2B5EF4-FFF2-40B4-BE49-F238E27FC236}">
                <a16:creationId xmlns:a16="http://schemas.microsoft.com/office/drawing/2014/main" id="{7CEE95F2-8BB1-DF4C-BA7A-E4CAD9192064}"/>
              </a:ext>
            </a:extLst>
          </p:cNvPr>
          <p:cNvCxnSpPr>
            <a:cxnSpLocks/>
          </p:cNvCxnSpPr>
          <p:nvPr/>
        </p:nvCxnSpPr>
        <p:spPr>
          <a:xfrm>
            <a:off x="6095686" y="4609478"/>
            <a:ext cx="0" cy="514000"/>
          </a:xfrm>
          <a:prstGeom prst="straightConnector1">
            <a:avLst/>
          </a:prstGeom>
          <a:ln w="57150" cmpd="sng">
            <a:solidFill>
              <a:srgbClr val="0070C0"/>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27" name="Straight Arrow Connector 29">
            <a:extLst>
              <a:ext uri="{FF2B5EF4-FFF2-40B4-BE49-F238E27FC236}">
                <a16:creationId xmlns:a16="http://schemas.microsoft.com/office/drawing/2014/main" id="{69DF548E-C049-534D-ADA1-9F76657CF5C8}"/>
              </a:ext>
            </a:extLst>
          </p:cNvPr>
          <p:cNvCxnSpPr>
            <a:cxnSpLocks/>
          </p:cNvCxnSpPr>
          <p:nvPr/>
        </p:nvCxnSpPr>
        <p:spPr>
          <a:xfrm>
            <a:off x="6096000" y="1707063"/>
            <a:ext cx="0" cy="514000"/>
          </a:xfrm>
          <a:prstGeom prst="straightConnector1">
            <a:avLst/>
          </a:prstGeom>
          <a:ln w="57150" cmpd="sng">
            <a:solidFill>
              <a:srgbClr val="0070C0"/>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31" name="Rechthoek 30">
            <a:extLst>
              <a:ext uri="{FF2B5EF4-FFF2-40B4-BE49-F238E27FC236}">
                <a16:creationId xmlns:a16="http://schemas.microsoft.com/office/drawing/2014/main" id="{99A62C56-C66D-7D4B-8338-18F8FAAF10ED}"/>
              </a:ext>
            </a:extLst>
          </p:cNvPr>
          <p:cNvSpPr/>
          <p:nvPr/>
        </p:nvSpPr>
        <p:spPr>
          <a:xfrm>
            <a:off x="6164726" y="4725829"/>
            <a:ext cx="1352239" cy="369332"/>
          </a:xfrm>
          <a:prstGeom prst="rect">
            <a:avLst/>
          </a:prstGeom>
        </p:spPr>
        <p:txBody>
          <a:bodyPr wrap="square">
            <a:spAutoFit/>
          </a:bodyPr>
          <a:lstStyle/>
          <a:p>
            <a:pPr algn="ctr">
              <a:buNone/>
              <a:defRPr/>
            </a:pPr>
            <a:r>
              <a:rPr lang="nl-NL" i="1" dirty="0">
                <a:solidFill>
                  <a:srgbClr val="0070C0"/>
                </a:solidFill>
                <a:cs typeface="Arial"/>
              </a:rPr>
              <a:t>kwalificatie</a:t>
            </a:r>
          </a:p>
        </p:txBody>
      </p:sp>
      <p:sp>
        <p:nvSpPr>
          <p:cNvPr id="33" name="Rechthoek 32">
            <a:extLst>
              <a:ext uri="{FF2B5EF4-FFF2-40B4-BE49-F238E27FC236}">
                <a16:creationId xmlns:a16="http://schemas.microsoft.com/office/drawing/2014/main" id="{8FA9306C-AACE-B24E-A482-61A5748B8B54}"/>
              </a:ext>
            </a:extLst>
          </p:cNvPr>
          <p:cNvSpPr/>
          <p:nvPr/>
        </p:nvSpPr>
        <p:spPr>
          <a:xfrm>
            <a:off x="6214154" y="1762801"/>
            <a:ext cx="1352239" cy="369332"/>
          </a:xfrm>
          <a:prstGeom prst="rect">
            <a:avLst/>
          </a:prstGeom>
        </p:spPr>
        <p:txBody>
          <a:bodyPr wrap="square">
            <a:spAutoFit/>
          </a:bodyPr>
          <a:lstStyle/>
          <a:p>
            <a:pPr algn="ctr">
              <a:buNone/>
              <a:defRPr/>
            </a:pPr>
            <a:r>
              <a:rPr lang="nl-NL" i="1" dirty="0">
                <a:solidFill>
                  <a:srgbClr val="0070C0"/>
                </a:solidFill>
                <a:cs typeface="Arial"/>
              </a:rPr>
              <a:t>interpretatie</a:t>
            </a:r>
          </a:p>
        </p:txBody>
      </p:sp>
      <p:sp>
        <p:nvSpPr>
          <p:cNvPr id="34" name="TextBox 9">
            <a:extLst>
              <a:ext uri="{FF2B5EF4-FFF2-40B4-BE49-F238E27FC236}">
                <a16:creationId xmlns:a16="http://schemas.microsoft.com/office/drawing/2014/main" id="{E05C8F2B-F1FE-6C45-BD7C-8B74AC4ECFD7}"/>
              </a:ext>
            </a:extLst>
          </p:cNvPr>
          <p:cNvSpPr txBox="1"/>
          <p:nvPr/>
        </p:nvSpPr>
        <p:spPr>
          <a:xfrm>
            <a:off x="2777071" y="5615579"/>
            <a:ext cx="6666690" cy="584775"/>
          </a:xfrm>
          <a:prstGeom prst="rect">
            <a:avLst/>
          </a:prstGeom>
          <a:noFill/>
        </p:spPr>
        <p:txBody>
          <a:bodyPr wrap="square">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mj-lt"/>
              <a:buAutoNum type="arabicPeriod"/>
              <a:defRPr/>
            </a:pPr>
            <a:r>
              <a:rPr lang="nl-NL" sz="1600" dirty="0">
                <a:solidFill>
                  <a:srgbClr val="0070C0"/>
                </a:solidFill>
                <a:cs typeface="Arial" charset="0"/>
              </a:rPr>
              <a:t>verklaringen (schriftelijk of mondeling)</a:t>
            </a:r>
          </a:p>
          <a:p>
            <a:pPr marL="342900" indent="-342900">
              <a:buFont typeface="+mj-lt"/>
              <a:buAutoNum type="arabicPeriod"/>
              <a:defRPr/>
            </a:pPr>
            <a:r>
              <a:rPr lang="nl-NL" sz="1600" dirty="0">
                <a:solidFill>
                  <a:srgbClr val="0070C0"/>
                </a:solidFill>
                <a:cs typeface="Arial" charset="0"/>
              </a:rPr>
              <a:t>andere bewijsmiddelen</a:t>
            </a:r>
          </a:p>
        </p:txBody>
      </p:sp>
      <p:sp>
        <p:nvSpPr>
          <p:cNvPr id="35" name="Afgeronde rechthoek 34">
            <a:extLst>
              <a:ext uri="{FF2B5EF4-FFF2-40B4-BE49-F238E27FC236}">
                <a16:creationId xmlns:a16="http://schemas.microsoft.com/office/drawing/2014/main" id="{D149FD26-BC3A-924C-A624-DA4D54FA33A2}"/>
              </a:ext>
            </a:extLst>
          </p:cNvPr>
          <p:cNvSpPr/>
          <p:nvPr/>
        </p:nvSpPr>
        <p:spPr>
          <a:xfrm>
            <a:off x="1055373" y="5574933"/>
            <a:ext cx="10080625" cy="708726"/>
          </a:xfrm>
          <a:prstGeom prst="roundRect">
            <a:avLst/>
          </a:prstGeom>
          <a:solidFill>
            <a:srgbClr val="0070C0">
              <a:alpha val="10000"/>
            </a:srgbClr>
          </a:solid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Afgeronde rechthoek 37">
            <a:extLst>
              <a:ext uri="{FF2B5EF4-FFF2-40B4-BE49-F238E27FC236}">
                <a16:creationId xmlns:a16="http://schemas.microsoft.com/office/drawing/2014/main" id="{55F29FB4-35A8-4043-9117-E9DE7663E0A0}"/>
              </a:ext>
            </a:extLst>
          </p:cNvPr>
          <p:cNvSpPr/>
          <p:nvPr/>
        </p:nvSpPr>
        <p:spPr>
          <a:xfrm>
            <a:off x="2093504" y="685902"/>
            <a:ext cx="3693273" cy="756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solidFill>
                  <a:srgbClr val="0070C0"/>
                </a:solidFill>
              </a:rPr>
              <a:t>Juridische bronnen (wet- en regelgeving)</a:t>
            </a:r>
          </a:p>
          <a:p>
            <a:pPr algn="ctr"/>
            <a:r>
              <a:rPr lang="nl-NL" sz="1600" dirty="0">
                <a:solidFill>
                  <a:srgbClr val="0070C0"/>
                </a:solidFill>
              </a:rPr>
              <a:t>en beleidsregels</a:t>
            </a:r>
          </a:p>
        </p:txBody>
      </p:sp>
      <p:pic>
        <p:nvPicPr>
          <p:cNvPr id="39" name="Graphic 38" descr="Document">
            <a:extLst>
              <a:ext uri="{FF2B5EF4-FFF2-40B4-BE49-F238E27FC236}">
                <a16:creationId xmlns:a16="http://schemas.microsoft.com/office/drawing/2014/main" id="{0AB5476C-EBED-3C42-9E79-A784F733550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13652" y="746537"/>
            <a:ext cx="576649" cy="576649"/>
          </a:xfrm>
          <a:prstGeom prst="rect">
            <a:avLst/>
          </a:prstGeom>
        </p:spPr>
      </p:pic>
      <p:pic>
        <p:nvPicPr>
          <p:cNvPr id="40" name="Graphic 39" descr="Weegschalen van gerechtigheid">
            <a:extLst>
              <a:ext uri="{FF2B5EF4-FFF2-40B4-BE49-F238E27FC236}">
                <a16:creationId xmlns:a16="http://schemas.microsoft.com/office/drawing/2014/main" id="{8B7538B4-7A23-BE45-A14C-1C19B89479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04006" y="731801"/>
            <a:ext cx="566351" cy="566351"/>
          </a:xfrm>
          <a:prstGeom prst="rect">
            <a:avLst/>
          </a:prstGeom>
        </p:spPr>
      </p:pic>
      <p:sp>
        <p:nvSpPr>
          <p:cNvPr id="41" name="Afgeronde rechthoek 40">
            <a:extLst>
              <a:ext uri="{FF2B5EF4-FFF2-40B4-BE49-F238E27FC236}">
                <a16:creationId xmlns:a16="http://schemas.microsoft.com/office/drawing/2014/main" id="{C2828EC3-8A7F-5045-8043-4A021DBA2600}"/>
              </a:ext>
            </a:extLst>
          </p:cNvPr>
          <p:cNvSpPr/>
          <p:nvPr/>
        </p:nvSpPr>
        <p:spPr>
          <a:xfrm>
            <a:off x="6390301" y="661754"/>
            <a:ext cx="3747806" cy="756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solidFill>
                  <a:srgbClr val="0070C0"/>
                </a:solidFill>
              </a:rPr>
              <a:t>bronnen voor andere normen, zoals </a:t>
            </a:r>
          </a:p>
          <a:p>
            <a:pPr algn="ctr"/>
            <a:r>
              <a:rPr lang="nl-NL" sz="1600" dirty="0">
                <a:solidFill>
                  <a:srgbClr val="0070C0"/>
                </a:solidFill>
              </a:rPr>
              <a:t>ethische, sociale, culturele, religieuze</a:t>
            </a:r>
          </a:p>
        </p:txBody>
      </p:sp>
      <p:pic>
        <p:nvPicPr>
          <p:cNvPr id="42" name="Graphic 41" descr="Weegschalen van gerechtigheid">
            <a:extLst>
              <a:ext uri="{FF2B5EF4-FFF2-40B4-BE49-F238E27FC236}">
                <a16:creationId xmlns:a16="http://schemas.microsoft.com/office/drawing/2014/main" id="{98EBCCF7-771F-1A47-9787-1E5AFB0CE1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38107" y="728033"/>
            <a:ext cx="566351" cy="566351"/>
          </a:xfrm>
          <a:prstGeom prst="rect">
            <a:avLst/>
          </a:prstGeom>
        </p:spPr>
      </p:pic>
      <p:pic>
        <p:nvPicPr>
          <p:cNvPr id="25" name="Graphic 24" descr="Hoofd met radertjes">
            <a:extLst>
              <a:ext uri="{FF2B5EF4-FFF2-40B4-BE49-F238E27FC236}">
                <a16:creationId xmlns:a16="http://schemas.microsoft.com/office/drawing/2014/main" id="{B204570B-663F-7D44-8C22-686D5889CC7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74989" y="1683489"/>
            <a:ext cx="566352" cy="566352"/>
          </a:xfrm>
          <a:prstGeom prst="rect">
            <a:avLst/>
          </a:prstGeom>
        </p:spPr>
      </p:pic>
      <p:pic>
        <p:nvPicPr>
          <p:cNvPr id="28" name="Graphic 27" descr="Handdruk">
            <a:extLst>
              <a:ext uri="{FF2B5EF4-FFF2-40B4-BE49-F238E27FC236}">
                <a16:creationId xmlns:a16="http://schemas.microsoft.com/office/drawing/2014/main" id="{29F6EEFF-1098-3D4C-9692-43CD8E55EF7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41341" y="1880610"/>
            <a:ext cx="563520" cy="563520"/>
          </a:xfrm>
          <a:prstGeom prst="rect">
            <a:avLst/>
          </a:prstGeom>
        </p:spPr>
      </p:pic>
      <p:pic>
        <p:nvPicPr>
          <p:cNvPr id="29" name="Graphic 28" descr="Chatten">
            <a:extLst>
              <a:ext uri="{FF2B5EF4-FFF2-40B4-BE49-F238E27FC236}">
                <a16:creationId xmlns:a16="http://schemas.microsoft.com/office/drawing/2014/main" id="{860F8300-7FAB-B542-B176-D2894927DE9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41341" y="1494063"/>
            <a:ext cx="569441" cy="569441"/>
          </a:xfrm>
          <a:prstGeom prst="rect">
            <a:avLst/>
          </a:prstGeom>
        </p:spPr>
      </p:pic>
      <p:pic>
        <p:nvPicPr>
          <p:cNvPr id="30" name="Graphic 29" descr="Hoofd met radertjes">
            <a:extLst>
              <a:ext uri="{FF2B5EF4-FFF2-40B4-BE49-F238E27FC236}">
                <a16:creationId xmlns:a16="http://schemas.microsoft.com/office/drawing/2014/main" id="{DE1E5CCD-16DD-9743-9DA0-E82540A0540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10782" y="1699178"/>
            <a:ext cx="566352" cy="566352"/>
          </a:xfrm>
          <a:prstGeom prst="rect">
            <a:avLst/>
          </a:prstGeom>
          <a:scene3d>
            <a:camera prst="orthographicFront">
              <a:rot lat="0" lon="10800000" rev="0"/>
            </a:camera>
            <a:lightRig rig="threePt" dir="t"/>
          </a:scene3d>
        </p:spPr>
      </p:pic>
      <p:pic>
        <p:nvPicPr>
          <p:cNvPr id="37" name="Graphic 36" descr="Hoofd met radertjes">
            <a:extLst>
              <a:ext uri="{FF2B5EF4-FFF2-40B4-BE49-F238E27FC236}">
                <a16:creationId xmlns:a16="http://schemas.microsoft.com/office/drawing/2014/main" id="{840CA032-4AA9-D040-A5D8-BB16A147EF3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74989" y="4609843"/>
            <a:ext cx="566352" cy="566352"/>
          </a:xfrm>
          <a:prstGeom prst="rect">
            <a:avLst/>
          </a:prstGeom>
        </p:spPr>
      </p:pic>
      <p:pic>
        <p:nvPicPr>
          <p:cNvPr id="43" name="Graphic 42" descr="Hoofd met radertjes">
            <a:extLst>
              <a:ext uri="{FF2B5EF4-FFF2-40B4-BE49-F238E27FC236}">
                <a16:creationId xmlns:a16="http://schemas.microsoft.com/office/drawing/2014/main" id="{B9528554-E3F2-DB4B-9699-DBABC690FB3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10782" y="4625532"/>
            <a:ext cx="566352" cy="566352"/>
          </a:xfrm>
          <a:prstGeom prst="rect">
            <a:avLst/>
          </a:prstGeom>
          <a:scene3d>
            <a:camera prst="orthographicFront">
              <a:rot lat="0" lon="10800000" rev="0"/>
            </a:camera>
            <a:lightRig rig="threePt" dir="t"/>
          </a:scene3d>
        </p:spPr>
      </p:pic>
      <p:pic>
        <p:nvPicPr>
          <p:cNvPr id="44" name="Graphic 43" descr="Handdruk">
            <a:extLst>
              <a:ext uri="{FF2B5EF4-FFF2-40B4-BE49-F238E27FC236}">
                <a16:creationId xmlns:a16="http://schemas.microsoft.com/office/drawing/2014/main" id="{9380BB5B-8E85-354B-BA4A-56F57583A84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35420" y="4801385"/>
            <a:ext cx="563520" cy="563520"/>
          </a:xfrm>
          <a:prstGeom prst="rect">
            <a:avLst/>
          </a:prstGeom>
        </p:spPr>
      </p:pic>
      <p:pic>
        <p:nvPicPr>
          <p:cNvPr id="45" name="Graphic 44" descr="Chatten">
            <a:extLst>
              <a:ext uri="{FF2B5EF4-FFF2-40B4-BE49-F238E27FC236}">
                <a16:creationId xmlns:a16="http://schemas.microsoft.com/office/drawing/2014/main" id="{5AAEAAB2-4729-F940-8BB9-3A9C65E9039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35420" y="4414838"/>
            <a:ext cx="569441" cy="569441"/>
          </a:xfrm>
          <a:prstGeom prst="rect">
            <a:avLst/>
          </a:prstGeom>
        </p:spPr>
      </p:pic>
    </p:spTree>
    <p:extLst>
      <p:ext uri="{BB962C8B-B14F-4D97-AF65-F5344CB8AC3E}">
        <p14:creationId xmlns:p14="http://schemas.microsoft.com/office/powerpoint/2010/main" val="4697391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370286-3EAC-3942-8185-8A684823C9C3}"/>
              </a:ext>
            </a:extLst>
          </p:cNvPr>
          <p:cNvSpPr>
            <a:spLocks noGrp="1"/>
          </p:cNvSpPr>
          <p:nvPr>
            <p:ph type="ctrTitle"/>
          </p:nvPr>
        </p:nvSpPr>
        <p:spPr>
          <a:xfrm>
            <a:off x="1524000" y="1843583"/>
            <a:ext cx="9144000" cy="2387600"/>
          </a:xfrm>
        </p:spPr>
        <p:txBody>
          <a:bodyPr>
            <a:normAutofit fontScale="90000"/>
          </a:bodyPr>
          <a:lstStyle/>
          <a:p>
            <a:r>
              <a:rPr lang="nl-NL" dirty="0"/>
              <a:t>Werkt dit ook voor de </a:t>
            </a:r>
            <a:br>
              <a:rPr lang="nl-NL" dirty="0"/>
            </a:br>
            <a:r>
              <a:rPr lang="nl-NL" dirty="0"/>
              <a:t>Algemene wet bestuursrecht?</a:t>
            </a:r>
          </a:p>
        </p:txBody>
      </p:sp>
    </p:spTree>
    <p:extLst>
      <p:ext uri="{BB962C8B-B14F-4D97-AF65-F5344CB8AC3E}">
        <p14:creationId xmlns:p14="http://schemas.microsoft.com/office/powerpoint/2010/main" val="16668902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1D9324-FDFA-274D-B5F4-6A715FCBC302}"/>
              </a:ext>
            </a:extLst>
          </p:cNvPr>
          <p:cNvSpPr>
            <a:spLocks noGrp="1"/>
          </p:cNvSpPr>
          <p:nvPr>
            <p:ph type="title"/>
          </p:nvPr>
        </p:nvSpPr>
        <p:spPr/>
        <p:txBody>
          <a:bodyPr/>
          <a:lstStyle/>
          <a:p>
            <a:r>
              <a:rPr lang="nl-NL" dirty="0"/>
              <a:t>Besluiten op een aanvraag in de </a:t>
            </a:r>
            <a:r>
              <a:rPr lang="nl-NL" dirty="0" err="1"/>
              <a:t>Awb</a:t>
            </a:r>
            <a:endParaRPr lang="nl-NL" dirty="0"/>
          </a:p>
        </p:txBody>
      </p:sp>
      <p:sp>
        <p:nvSpPr>
          <p:cNvPr id="3" name="Tijdelijke aanduiding voor inhoud 2">
            <a:extLst>
              <a:ext uri="{FF2B5EF4-FFF2-40B4-BE49-F238E27FC236}">
                <a16:creationId xmlns:a16="http://schemas.microsoft.com/office/drawing/2014/main" id="{2BD3B019-7C4B-1A4B-8C6A-556ABB24BBDE}"/>
              </a:ext>
            </a:extLst>
          </p:cNvPr>
          <p:cNvSpPr>
            <a:spLocks noGrp="1"/>
          </p:cNvSpPr>
          <p:nvPr>
            <p:ph idx="1"/>
          </p:nvPr>
        </p:nvSpPr>
        <p:spPr/>
        <p:txBody>
          <a:bodyPr/>
          <a:lstStyle/>
          <a:p>
            <a:pPr marL="514350" indent="-514350">
              <a:buFont typeface="+mj-lt"/>
              <a:buAutoNum type="arabicPeriod"/>
            </a:pPr>
            <a:endParaRPr lang="nl-NL" dirty="0"/>
          </a:p>
          <a:p>
            <a:pPr marL="514350" indent="-514350">
              <a:buFont typeface="+mj-lt"/>
              <a:buAutoNum type="arabicPeriod"/>
            </a:pPr>
            <a:r>
              <a:rPr lang="nl-NL" dirty="0"/>
              <a:t>Wat is een aanvraag?</a:t>
            </a:r>
          </a:p>
          <a:p>
            <a:pPr marL="514350" indent="-514350">
              <a:buFont typeface="+mj-lt"/>
              <a:buAutoNum type="arabicPeriod"/>
            </a:pPr>
            <a:endParaRPr lang="nl-NL" dirty="0"/>
          </a:p>
          <a:p>
            <a:pPr marL="514350" indent="-514350">
              <a:buFont typeface="+mj-lt"/>
              <a:buAutoNum type="arabicPeriod"/>
            </a:pPr>
            <a:r>
              <a:rPr lang="nl-NL" dirty="0"/>
              <a:t>Hoe besluit je op een aanvraag?</a:t>
            </a:r>
          </a:p>
          <a:p>
            <a:pPr marL="514350" indent="-514350">
              <a:buFont typeface="+mj-lt"/>
              <a:buAutoNum type="arabicPeriod"/>
            </a:pPr>
            <a:endParaRPr lang="nl-NL" dirty="0"/>
          </a:p>
          <a:p>
            <a:pPr marL="514350" indent="-514350">
              <a:buFont typeface="+mj-lt"/>
              <a:buAutoNum type="arabicPeriod"/>
            </a:pPr>
            <a:r>
              <a:rPr lang="nl-NL" dirty="0"/>
              <a:t>Hoe zit het met maatwerk en uitzonderingen?</a:t>
            </a:r>
          </a:p>
        </p:txBody>
      </p:sp>
    </p:spTree>
    <p:extLst>
      <p:ext uri="{BB962C8B-B14F-4D97-AF65-F5344CB8AC3E}">
        <p14:creationId xmlns:p14="http://schemas.microsoft.com/office/powerpoint/2010/main" val="5938541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Wat is een aanvraag?</a:t>
            </a:r>
          </a:p>
        </p:txBody>
      </p:sp>
      <p:sp>
        <p:nvSpPr>
          <p:cNvPr id="3" name="Tijdelijke aanduiding voor inhoud 2"/>
          <p:cNvSpPr>
            <a:spLocks noGrp="1"/>
          </p:cNvSpPr>
          <p:nvPr>
            <p:ph idx="1"/>
          </p:nvPr>
        </p:nvSpPr>
        <p:spPr/>
        <p:txBody>
          <a:bodyPr>
            <a:normAutofit lnSpcReduction="10000"/>
          </a:bodyPr>
          <a:lstStyle/>
          <a:p>
            <a:pPr marL="0" indent="0">
              <a:lnSpc>
                <a:spcPct val="100000"/>
              </a:lnSpc>
              <a:spcBef>
                <a:spcPts val="0"/>
              </a:spcBef>
              <a:buNone/>
            </a:pPr>
            <a:r>
              <a:rPr lang="nl-NL" b="1" dirty="0"/>
              <a:t>Art. 1:3 lid 3 </a:t>
            </a:r>
            <a:r>
              <a:rPr lang="nl-NL" b="1" dirty="0" err="1"/>
              <a:t>Awb</a:t>
            </a:r>
            <a:endParaRPr lang="nl-NL" dirty="0"/>
          </a:p>
          <a:p>
            <a:pPr marL="0" indent="0">
              <a:lnSpc>
                <a:spcPct val="100000"/>
              </a:lnSpc>
              <a:spcBef>
                <a:spcPts val="0"/>
              </a:spcBef>
              <a:buNone/>
            </a:pPr>
            <a:r>
              <a:rPr lang="nl-NL" dirty="0"/>
              <a:t>Onder aanvraag wordt verstaan: een verzoek van een belanghebbende, een besluit te nemen.</a:t>
            </a:r>
          </a:p>
          <a:p>
            <a:pPr marL="0" indent="0">
              <a:lnSpc>
                <a:spcPct val="100000"/>
              </a:lnSpc>
              <a:spcBef>
                <a:spcPts val="0"/>
              </a:spcBef>
              <a:buNone/>
            </a:pPr>
            <a:endParaRPr lang="nl-NL" dirty="0"/>
          </a:p>
          <a:p>
            <a:pPr marL="0" indent="0">
              <a:lnSpc>
                <a:spcPct val="100000"/>
              </a:lnSpc>
              <a:spcBef>
                <a:spcPts val="0"/>
              </a:spcBef>
              <a:buNone/>
            </a:pPr>
            <a:r>
              <a:rPr lang="nl-NL" b="1" dirty="0"/>
              <a:t>Art. 1:3 lid 1 </a:t>
            </a:r>
            <a:r>
              <a:rPr lang="nl-NL" b="1" dirty="0" err="1"/>
              <a:t>Awb</a:t>
            </a:r>
            <a:endParaRPr lang="nl-NL" b="1" dirty="0"/>
          </a:p>
          <a:p>
            <a:pPr marL="0" indent="0">
              <a:lnSpc>
                <a:spcPct val="100000"/>
              </a:lnSpc>
              <a:spcBef>
                <a:spcPts val="0"/>
              </a:spcBef>
              <a:buNone/>
            </a:pPr>
            <a:r>
              <a:rPr lang="nl-NL" dirty="0"/>
              <a:t>Onder besluit wordt verstaan: een schriftelijke beslissing van een bestuursorgaan, inhoudende een publiekrechtelijke rechtshandeling.</a:t>
            </a:r>
          </a:p>
          <a:p>
            <a:pPr marL="0" indent="0">
              <a:lnSpc>
                <a:spcPct val="100000"/>
              </a:lnSpc>
              <a:spcBef>
                <a:spcPts val="0"/>
              </a:spcBef>
              <a:buNone/>
            </a:pPr>
            <a:endParaRPr lang="nl-NL" dirty="0"/>
          </a:p>
          <a:p>
            <a:pPr marL="0" indent="0">
              <a:lnSpc>
                <a:spcPct val="100000"/>
              </a:lnSpc>
              <a:spcBef>
                <a:spcPts val="0"/>
              </a:spcBef>
              <a:buNone/>
            </a:pPr>
            <a:r>
              <a:rPr lang="nl-NL" b="1" dirty="0"/>
              <a:t>Art. 1:3 lid 2 </a:t>
            </a:r>
            <a:r>
              <a:rPr lang="nl-NL" b="1" dirty="0" err="1"/>
              <a:t>Awb</a:t>
            </a:r>
            <a:endParaRPr lang="nl-NL" b="1" dirty="0"/>
          </a:p>
          <a:p>
            <a:pPr marL="0" indent="0">
              <a:lnSpc>
                <a:spcPct val="100000"/>
              </a:lnSpc>
              <a:spcBef>
                <a:spcPts val="0"/>
              </a:spcBef>
              <a:buNone/>
            </a:pPr>
            <a:r>
              <a:rPr lang="nl-NL" dirty="0"/>
              <a:t>Onder beschikking wordt verstaan: een besluit dat niet van algemene strekking is, met inbegrip van de afwijzing van een aanvraag daarvan.</a:t>
            </a:r>
          </a:p>
          <a:p>
            <a:pPr marL="0" indent="0">
              <a:lnSpc>
                <a:spcPct val="100000"/>
              </a:lnSpc>
              <a:spcBef>
                <a:spcPts val="0"/>
              </a:spcBef>
              <a:buNone/>
            </a:pPr>
            <a:endParaRPr lang="nl-NL" dirty="0"/>
          </a:p>
        </p:txBody>
      </p:sp>
    </p:spTree>
    <p:extLst>
      <p:ext uri="{BB962C8B-B14F-4D97-AF65-F5344CB8AC3E}">
        <p14:creationId xmlns:p14="http://schemas.microsoft.com/office/powerpoint/2010/main" val="20641423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Eisen aan een aanvraag</a:t>
            </a:r>
          </a:p>
        </p:txBody>
      </p:sp>
      <p:sp>
        <p:nvSpPr>
          <p:cNvPr id="3" name="Tijdelijke aanduiding voor inhoud 2"/>
          <p:cNvSpPr>
            <a:spLocks noGrp="1"/>
          </p:cNvSpPr>
          <p:nvPr>
            <p:ph idx="1"/>
          </p:nvPr>
        </p:nvSpPr>
        <p:spPr>
          <a:xfrm>
            <a:off x="838200" y="1583473"/>
            <a:ext cx="10515600" cy="5096109"/>
          </a:xfrm>
        </p:spPr>
        <p:txBody>
          <a:bodyPr>
            <a:normAutofit/>
          </a:bodyPr>
          <a:lstStyle/>
          <a:p>
            <a:pPr marL="0" indent="0">
              <a:lnSpc>
                <a:spcPct val="100000"/>
              </a:lnSpc>
              <a:spcBef>
                <a:spcPts val="0"/>
              </a:spcBef>
              <a:buNone/>
            </a:pPr>
            <a:r>
              <a:rPr lang="nl-NL" sz="2400" b="1" dirty="0"/>
              <a:t>Art. 4:1 </a:t>
            </a:r>
            <a:r>
              <a:rPr lang="nl-NL" sz="2400" b="1" dirty="0" err="1"/>
              <a:t>Awb</a:t>
            </a:r>
            <a:endParaRPr lang="nl-NL" sz="2400" dirty="0"/>
          </a:p>
          <a:p>
            <a:pPr marL="0" indent="0">
              <a:lnSpc>
                <a:spcPct val="100000"/>
              </a:lnSpc>
              <a:spcBef>
                <a:spcPts val="0"/>
              </a:spcBef>
              <a:buNone/>
            </a:pPr>
            <a:r>
              <a:rPr lang="nl-NL" sz="2400" dirty="0"/>
              <a:t>Tenzij bij wettelijk voorschrift anders is bepaald, wordt de aanvraag tot het geven van een beschikking schriftelijk ingediend bij het bestuursorgaan dat bevoegd is op de aanvraag te beslissen.</a:t>
            </a:r>
          </a:p>
          <a:p>
            <a:pPr marL="0" indent="0">
              <a:lnSpc>
                <a:spcPct val="100000"/>
              </a:lnSpc>
              <a:spcBef>
                <a:spcPts val="0"/>
              </a:spcBef>
              <a:buNone/>
            </a:pPr>
            <a:endParaRPr lang="nl-NL" sz="2400" dirty="0"/>
          </a:p>
          <a:p>
            <a:pPr marL="0" indent="0">
              <a:lnSpc>
                <a:spcPct val="100000"/>
              </a:lnSpc>
              <a:spcBef>
                <a:spcPts val="0"/>
              </a:spcBef>
              <a:buNone/>
            </a:pPr>
            <a:r>
              <a:rPr lang="nl-NL" sz="2400" b="1" dirty="0"/>
              <a:t>Art. 4:2 </a:t>
            </a:r>
            <a:r>
              <a:rPr lang="nl-NL" sz="2400" b="1" dirty="0" err="1"/>
              <a:t>Awb</a:t>
            </a:r>
            <a:endParaRPr lang="nl-NL" sz="2400" b="1" dirty="0"/>
          </a:p>
          <a:p>
            <a:pPr marL="514350" indent="-514350">
              <a:lnSpc>
                <a:spcPct val="100000"/>
              </a:lnSpc>
              <a:spcBef>
                <a:spcPts val="0"/>
              </a:spcBef>
              <a:buFont typeface="+mj-lt"/>
              <a:buAutoNum type="arabicPeriod"/>
            </a:pPr>
            <a:r>
              <a:rPr lang="nl-NL" sz="2400" dirty="0"/>
              <a:t>De aanvraag wordt ondertekend en bevat ten minste:</a:t>
            </a:r>
          </a:p>
          <a:p>
            <a:pPr marL="971550" lvl="1" indent="-514350">
              <a:lnSpc>
                <a:spcPct val="100000"/>
              </a:lnSpc>
              <a:spcBef>
                <a:spcPts val="0"/>
              </a:spcBef>
              <a:buFont typeface="+mj-lt"/>
              <a:buAutoNum type="alphaLcPeriod"/>
            </a:pPr>
            <a:r>
              <a:rPr lang="nl-NL" dirty="0"/>
              <a:t>de naam en het adres van de aanvrager;</a:t>
            </a:r>
          </a:p>
          <a:p>
            <a:pPr marL="971550" lvl="1" indent="-514350">
              <a:lnSpc>
                <a:spcPct val="100000"/>
              </a:lnSpc>
              <a:spcBef>
                <a:spcPts val="0"/>
              </a:spcBef>
              <a:buFont typeface="+mj-lt"/>
              <a:buAutoNum type="alphaLcPeriod"/>
            </a:pPr>
            <a:r>
              <a:rPr lang="nl-NL" dirty="0"/>
              <a:t>de dagtekening;</a:t>
            </a:r>
          </a:p>
          <a:p>
            <a:pPr marL="971550" lvl="1" indent="-514350">
              <a:lnSpc>
                <a:spcPct val="100000"/>
              </a:lnSpc>
              <a:spcBef>
                <a:spcPts val="0"/>
              </a:spcBef>
              <a:buFont typeface="+mj-lt"/>
              <a:buAutoNum type="alphaLcPeriod"/>
            </a:pPr>
            <a:r>
              <a:rPr lang="nl-NL" dirty="0"/>
              <a:t>een aanduiding van de beschikking die wordt gevraagd.</a:t>
            </a:r>
          </a:p>
          <a:p>
            <a:pPr marL="514350" indent="-514350">
              <a:lnSpc>
                <a:spcPct val="100000"/>
              </a:lnSpc>
              <a:spcBef>
                <a:spcPts val="0"/>
              </a:spcBef>
              <a:buFont typeface="+mj-lt"/>
              <a:buAutoNum type="arabicPeriod"/>
            </a:pPr>
            <a:r>
              <a:rPr lang="nl-NL" sz="2400" dirty="0"/>
              <a:t>De aanvrager verschaft voorts de gegevens en bescheiden die voor de beslissing op de aanvraag nodig zijn en waarover hij redelijkerwijs de beschikking kan krijgen.</a:t>
            </a:r>
          </a:p>
        </p:txBody>
      </p:sp>
    </p:spTree>
    <p:extLst>
      <p:ext uri="{BB962C8B-B14F-4D97-AF65-F5344CB8AC3E}">
        <p14:creationId xmlns:p14="http://schemas.microsoft.com/office/powerpoint/2010/main" val="41396928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Vergaren kennis en motivering</a:t>
            </a:r>
          </a:p>
        </p:txBody>
      </p:sp>
      <p:sp>
        <p:nvSpPr>
          <p:cNvPr id="3" name="Tijdelijke aanduiding voor inhoud 2"/>
          <p:cNvSpPr>
            <a:spLocks noGrp="1"/>
          </p:cNvSpPr>
          <p:nvPr>
            <p:ph idx="1"/>
          </p:nvPr>
        </p:nvSpPr>
        <p:spPr/>
        <p:txBody>
          <a:bodyPr>
            <a:normAutofit/>
          </a:bodyPr>
          <a:lstStyle/>
          <a:p>
            <a:pPr marL="0" indent="0">
              <a:lnSpc>
                <a:spcPct val="100000"/>
              </a:lnSpc>
              <a:spcBef>
                <a:spcPts val="0"/>
              </a:spcBef>
              <a:buNone/>
            </a:pPr>
            <a:r>
              <a:rPr lang="nl-NL" b="1" dirty="0"/>
              <a:t>Art. 3:2 </a:t>
            </a:r>
            <a:r>
              <a:rPr lang="nl-NL" b="1" dirty="0" err="1"/>
              <a:t>Awb</a:t>
            </a:r>
            <a:endParaRPr lang="nl-NL" dirty="0"/>
          </a:p>
          <a:p>
            <a:pPr marL="0" indent="0">
              <a:lnSpc>
                <a:spcPct val="100000"/>
              </a:lnSpc>
              <a:spcBef>
                <a:spcPts val="0"/>
              </a:spcBef>
              <a:buNone/>
            </a:pPr>
            <a:r>
              <a:rPr lang="nl-NL" dirty="0"/>
              <a:t>Bij de voorbereiding van een besluit vergaart het bestuursorgaan de nodige kennis omtrent de relevante feiten en de af te wegen belangen.</a:t>
            </a:r>
          </a:p>
          <a:p>
            <a:pPr marL="0" indent="0">
              <a:lnSpc>
                <a:spcPct val="100000"/>
              </a:lnSpc>
              <a:spcBef>
                <a:spcPts val="0"/>
              </a:spcBef>
              <a:buNone/>
            </a:pPr>
            <a:endParaRPr lang="nl-NL" dirty="0"/>
          </a:p>
          <a:p>
            <a:pPr marL="0" indent="0">
              <a:lnSpc>
                <a:spcPct val="100000"/>
              </a:lnSpc>
              <a:spcBef>
                <a:spcPts val="0"/>
              </a:spcBef>
              <a:buNone/>
            </a:pPr>
            <a:r>
              <a:rPr lang="nl-NL" b="1" dirty="0"/>
              <a:t>Art. 3:46 </a:t>
            </a:r>
            <a:r>
              <a:rPr lang="nl-NL" b="1" dirty="0" err="1"/>
              <a:t>Awb</a:t>
            </a:r>
            <a:endParaRPr lang="nl-NL" dirty="0"/>
          </a:p>
          <a:p>
            <a:pPr marL="0" indent="0">
              <a:lnSpc>
                <a:spcPct val="100000"/>
              </a:lnSpc>
              <a:spcBef>
                <a:spcPts val="0"/>
              </a:spcBef>
              <a:buNone/>
            </a:pPr>
            <a:r>
              <a:rPr lang="nl-NL" dirty="0"/>
              <a:t>Een besluit dient te berusten op een deugdelijke motivering.</a:t>
            </a:r>
          </a:p>
        </p:txBody>
      </p:sp>
    </p:spTree>
    <p:extLst>
      <p:ext uri="{BB962C8B-B14F-4D97-AF65-F5344CB8AC3E}">
        <p14:creationId xmlns:p14="http://schemas.microsoft.com/office/powerpoint/2010/main" val="3668140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5F706C-2109-BD4A-9DC3-443EED372FD2}"/>
              </a:ext>
            </a:extLst>
          </p:cNvPr>
          <p:cNvSpPr>
            <a:spLocks noGrp="1"/>
          </p:cNvSpPr>
          <p:nvPr>
            <p:ph type="title"/>
          </p:nvPr>
        </p:nvSpPr>
        <p:spPr/>
        <p:txBody>
          <a:bodyPr/>
          <a:lstStyle/>
          <a:p>
            <a:r>
              <a:rPr lang="nl-NL" dirty="0"/>
              <a:t>Onderwerpen workshop</a:t>
            </a:r>
          </a:p>
        </p:txBody>
      </p:sp>
      <p:sp>
        <p:nvSpPr>
          <p:cNvPr id="3" name="Tijdelijke aanduiding voor inhoud 2">
            <a:extLst>
              <a:ext uri="{FF2B5EF4-FFF2-40B4-BE49-F238E27FC236}">
                <a16:creationId xmlns:a16="http://schemas.microsoft.com/office/drawing/2014/main" id="{EECA673C-7CED-F04F-BA61-A8AB37B5E432}"/>
              </a:ext>
            </a:extLst>
          </p:cNvPr>
          <p:cNvSpPr>
            <a:spLocks noGrp="1"/>
          </p:cNvSpPr>
          <p:nvPr>
            <p:ph idx="1"/>
          </p:nvPr>
        </p:nvSpPr>
        <p:spPr/>
        <p:txBody>
          <a:bodyPr/>
          <a:lstStyle/>
          <a:p>
            <a:pPr marL="514350" indent="-514350">
              <a:buFont typeface="+mj-lt"/>
              <a:buAutoNum type="arabicPeriod"/>
            </a:pPr>
            <a:r>
              <a:rPr lang="nl-NL" dirty="0"/>
              <a:t>Hoe bouw je </a:t>
            </a:r>
            <a:r>
              <a:rPr lang="nl-NL" dirty="0" err="1"/>
              <a:t>regelgebaseerd</a:t>
            </a:r>
            <a:r>
              <a:rPr lang="nl-NL" dirty="0"/>
              <a:t> vertrouwen in publieke dienstverlening?</a:t>
            </a:r>
          </a:p>
          <a:p>
            <a:pPr marL="514350" indent="-514350">
              <a:buFont typeface="+mj-lt"/>
              <a:buAutoNum type="arabicPeriod"/>
            </a:pPr>
            <a:r>
              <a:rPr lang="nl-NL" dirty="0"/>
              <a:t>Een casus: ging de schaats over de lijn?</a:t>
            </a:r>
          </a:p>
          <a:p>
            <a:pPr marL="514350" indent="-514350">
              <a:buFont typeface="+mj-lt"/>
              <a:buAutoNum type="arabicPeriod"/>
            </a:pPr>
            <a:r>
              <a:rPr lang="nl-NL" dirty="0"/>
              <a:t>Hoe modelleer je deze regels in FLINT?</a:t>
            </a:r>
          </a:p>
          <a:p>
            <a:pPr marL="514350" indent="-514350">
              <a:buFont typeface="+mj-lt"/>
              <a:buAutoNum type="arabicPeriod"/>
            </a:pPr>
            <a:r>
              <a:rPr lang="nl-NL" dirty="0"/>
              <a:t>Werkt dit ook voor de Algemene wet bestuursrecht?</a:t>
            </a:r>
          </a:p>
        </p:txBody>
      </p:sp>
    </p:spTree>
    <p:extLst>
      <p:ext uri="{BB962C8B-B14F-4D97-AF65-F5344CB8AC3E}">
        <p14:creationId xmlns:p14="http://schemas.microsoft.com/office/powerpoint/2010/main" val="16485521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Beschikking geven binnen termijn </a:t>
            </a:r>
          </a:p>
        </p:txBody>
      </p:sp>
      <p:sp>
        <p:nvSpPr>
          <p:cNvPr id="3" name="Tijdelijke aanduiding voor inhoud 2"/>
          <p:cNvSpPr>
            <a:spLocks noGrp="1"/>
          </p:cNvSpPr>
          <p:nvPr>
            <p:ph idx="1"/>
          </p:nvPr>
        </p:nvSpPr>
        <p:spPr/>
        <p:txBody>
          <a:bodyPr>
            <a:normAutofit/>
          </a:bodyPr>
          <a:lstStyle/>
          <a:p>
            <a:pPr marL="0" indent="0">
              <a:lnSpc>
                <a:spcPct val="100000"/>
              </a:lnSpc>
              <a:spcBef>
                <a:spcPts val="0"/>
              </a:spcBef>
              <a:buNone/>
            </a:pPr>
            <a:endParaRPr lang="nl-NL" dirty="0"/>
          </a:p>
          <a:p>
            <a:pPr marL="0" indent="0">
              <a:lnSpc>
                <a:spcPct val="100000"/>
              </a:lnSpc>
              <a:spcBef>
                <a:spcPts val="0"/>
              </a:spcBef>
              <a:buNone/>
            </a:pPr>
            <a:r>
              <a:rPr lang="nl-NL" b="1" dirty="0"/>
              <a:t>Art. 4:13 lid 1 </a:t>
            </a:r>
            <a:r>
              <a:rPr lang="nl-NL" b="1" dirty="0" err="1"/>
              <a:t>Awb</a:t>
            </a:r>
            <a:endParaRPr lang="nl-NL" dirty="0"/>
          </a:p>
          <a:p>
            <a:pPr marL="0" indent="0">
              <a:lnSpc>
                <a:spcPct val="100000"/>
              </a:lnSpc>
              <a:spcBef>
                <a:spcPts val="0"/>
              </a:spcBef>
              <a:buNone/>
            </a:pPr>
            <a:r>
              <a:rPr lang="nl-NL" dirty="0"/>
              <a:t>Een beschikking dient te worden gegeven binnen de bij wettelijk voorschrift bepaalde termijn of, bij het ontbreken van zulk een termijn, binnen een redelijke termijn na ontvangst van de aanvraag.</a:t>
            </a:r>
          </a:p>
        </p:txBody>
      </p:sp>
    </p:spTree>
    <p:extLst>
      <p:ext uri="{BB962C8B-B14F-4D97-AF65-F5344CB8AC3E}">
        <p14:creationId xmlns:p14="http://schemas.microsoft.com/office/powerpoint/2010/main" val="34613251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Act Frame</a:t>
            </a:r>
          </a:p>
        </p:txBody>
      </p:sp>
      <p:graphicFrame>
        <p:nvGraphicFramePr>
          <p:cNvPr id="4" name="Tabel 3"/>
          <p:cNvGraphicFramePr>
            <a:graphicFrameLocks noGrp="1"/>
          </p:cNvGraphicFramePr>
          <p:nvPr>
            <p:extLst>
              <p:ext uri="{D42A27DB-BD31-4B8C-83A1-F6EECF244321}">
                <p14:modId xmlns:p14="http://schemas.microsoft.com/office/powerpoint/2010/main" val="491600284"/>
              </p:ext>
            </p:extLst>
          </p:nvPr>
        </p:nvGraphicFramePr>
        <p:xfrm>
          <a:off x="3989123" y="117996"/>
          <a:ext cx="7585657" cy="6454368"/>
        </p:xfrm>
        <a:graphic>
          <a:graphicData uri="http://schemas.openxmlformats.org/drawingml/2006/table">
            <a:tbl>
              <a:tblPr>
                <a:tableStyleId>{2D5ABB26-0587-4C30-8999-92F81FD0307C}</a:tableStyleId>
              </a:tblPr>
              <a:tblGrid>
                <a:gridCol w="1762880">
                  <a:extLst>
                    <a:ext uri="{9D8B030D-6E8A-4147-A177-3AD203B41FA5}">
                      <a16:colId xmlns:a16="http://schemas.microsoft.com/office/drawing/2014/main" val="20000"/>
                    </a:ext>
                  </a:extLst>
                </a:gridCol>
                <a:gridCol w="5822777">
                  <a:extLst>
                    <a:ext uri="{9D8B030D-6E8A-4147-A177-3AD203B41FA5}">
                      <a16:colId xmlns:a16="http://schemas.microsoft.com/office/drawing/2014/main" val="20001"/>
                    </a:ext>
                  </a:extLst>
                </a:gridCol>
              </a:tblGrid>
              <a:tr h="355483">
                <a:tc>
                  <a:txBody>
                    <a:bodyPr/>
                    <a:lstStyle/>
                    <a:p>
                      <a:pPr algn="l" fontAlgn="t"/>
                      <a:r>
                        <a:rPr lang="en-US" sz="2000" i="1" u="none" strike="noStrike" noProof="0" dirty="0">
                          <a:effectLst/>
                        </a:rPr>
                        <a:t>act frame</a:t>
                      </a:r>
                      <a:endParaRPr lang="en-US" sz="2000" b="0" i="1" u="none" strike="noStrike" noProof="0" dirty="0">
                        <a:solidFill>
                          <a:srgbClr val="000000"/>
                        </a:solidFill>
                        <a:effectLst/>
                        <a:latin typeface="+mn-lt"/>
                      </a:endParaRPr>
                    </a:p>
                  </a:txBody>
                  <a:tcPr marL="80791" marR="80791" marT="40396" marB="40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2000" u="none" strike="noStrike" noProof="0" dirty="0">
                          <a:effectLst/>
                        </a:rPr>
                        <a:t>&lt;&lt;</a:t>
                      </a:r>
                      <a:r>
                        <a:rPr lang="en-US" sz="2000" u="none" strike="noStrike" noProof="0" dirty="0" err="1">
                          <a:effectLst/>
                        </a:rPr>
                        <a:t>indienen</a:t>
                      </a:r>
                      <a:r>
                        <a:rPr lang="en-US" sz="2000" u="none" strike="noStrike" noProof="0" dirty="0">
                          <a:effectLst/>
                        </a:rPr>
                        <a:t> </a:t>
                      </a:r>
                      <a:r>
                        <a:rPr lang="en-US" sz="2000" u="none" strike="noStrike" noProof="0" dirty="0" err="1">
                          <a:effectLst/>
                        </a:rPr>
                        <a:t>verzoek</a:t>
                      </a:r>
                      <a:r>
                        <a:rPr lang="en-US" sz="2000" u="none" strike="noStrike" noProof="0" dirty="0">
                          <a:effectLst/>
                        </a:rPr>
                        <a:t> </a:t>
                      </a:r>
                      <a:r>
                        <a:rPr lang="en-US" sz="2000" u="none" strike="noStrike" noProof="0" dirty="0" err="1">
                          <a:effectLst/>
                        </a:rPr>
                        <a:t>een</a:t>
                      </a:r>
                      <a:r>
                        <a:rPr lang="en-US" sz="2000" u="none" strike="noStrike" noProof="0" dirty="0">
                          <a:effectLst/>
                        </a:rPr>
                        <a:t> </a:t>
                      </a:r>
                      <a:r>
                        <a:rPr lang="en-US" sz="2000" u="none" strike="noStrike" noProof="0" dirty="0" err="1">
                          <a:effectLst/>
                        </a:rPr>
                        <a:t>besluit</a:t>
                      </a:r>
                      <a:r>
                        <a:rPr lang="en-US" sz="2000" u="none" strike="noStrike" noProof="0" dirty="0">
                          <a:effectLst/>
                        </a:rPr>
                        <a:t> </a:t>
                      </a:r>
                      <a:r>
                        <a:rPr lang="en-US" sz="2000" u="none" strike="noStrike" noProof="0" dirty="0" err="1">
                          <a:effectLst/>
                        </a:rPr>
                        <a:t>te</a:t>
                      </a:r>
                      <a:r>
                        <a:rPr lang="en-US" sz="2000" u="none" strike="noStrike" noProof="0" dirty="0">
                          <a:effectLst/>
                        </a:rPr>
                        <a:t> </a:t>
                      </a:r>
                      <a:r>
                        <a:rPr lang="en-US" sz="2000" u="none" strike="noStrike" noProof="0" dirty="0" err="1">
                          <a:effectLst/>
                        </a:rPr>
                        <a:t>nemen</a:t>
                      </a:r>
                      <a:r>
                        <a:rPr lang="en-US" sz="2000" u="none" strike="noStrike" noProof="0" dirty="0">
                          <a:effectLst/>
                        </a:rPr>
                        <a:t>&gt;&gt;</a:t>
                      </a:r>
                    </a:p>
                  </a:txBody>
                  <a:tcPr marL="80791" marR="80791" marT="40396" marB="40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55483">
                <a:tc>
                  <a:txBody>
                    <a:bodyPr/>
                    <a:lstStyle/>
                    <a:p>
                      <a:pPr algn="l" fontAlgn="t"/>
                      <a:r>
                        <a:rPr lang="en-US" sz="2000" i="1" u="none" strike="noStrike" noProof="0" dirty="0">
                          <a:effectLst/>
                        </a:rPr>
                        <a:t>action</a:t>
                      </a:r>
                      <a:endParaRPr lang="en-US" sz="2000" b="0" i="1" u="none" strike="noStrike" noProof="0" dirty="0">
                        <a:solidFill>
                          <a:srgbClr val="000000"/>
                        </a:solidFill>
                        <a:effectLst/>
                        <a:latin typeface="+mn-lt"/>
                      </a:endParaRPr>
                    </a:p>
                  </a:txBody>
                  <a:tcPr marL="80791" marR="80791" marT="40396" marB="40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endParaRPr lang="en-US" sz="2000" b="0" i="0" u="none" strike="noStrike" noProof="0" dirty="0">
                        <a:solidFill>
                          <a:schemeClr val="bg1">
                            <a:lumMod val="75000"/>
                          </a:schemeClr>
                        </a:solidFill>
                        <a:effectLst/>
                        <a:latin typeface="+mn-lt"/>
                      </a:endParaRPr>
                    </a:p>
                  </a:txBody>
                  <a:tcPr marL="80791" marR="80791" marT="40396" marB="40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55483">
                <a:tc>
                  <a:txBody>
                    <a:bodyPr/>
                    <a:lstStyle/>
                    <a:p>
                      <a:pPr algn="l" fontAlgn="t"/>
                      <a:r>
                        <a:rPr lang="en-US" sz="2000" i="1" u="none" strike="noStrike" noProof="0" dirty="0">
                          <a:effectLst/>
                        </a:rPr>
                        <a:t>actor</a:t>
                      </a:r>
                      <a:endParaRPr lang="en-US" sz="2000" b="0" i="1" u="none" strike="noStrike" noProof="0" dirty="0">
                        <a:solidFill>
                          <a:srgbClr val="000000"/>
                        </a:solidFill>
                        <a:effectLst/>
                        <a:latin typeface="+mn-lt"/>
                      </a:endParaRPr>
                    </a:p>
                  </a:txBody>
                  <a:tcPr marL="80791" marR="80791" marT="40396" marB="40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endParaRPr lang="en-US" sz="2000" b="0" i="0" u="none" strike="noStrike" noProof="0" dirty="0">
                        <a:solidFill>
                          <a:schemeClr val="tx1"/>
                        </a:solidFill>
                        <a:effectLst/>
                        <a:latin typeface="+mn-lt"/>
                      </a:endParaRPr>
                    </a:p>
                  </a:txBody>
                  <a:tcPr marL="80791" marR="80791" marT="40396" marB="40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55483">
                <a:tc>
                  <a:txBody>
                    <a:bodyPr/>
                    <a:lstStyle/>
                    <a:p>
                      <a:pPr algn="l" fontAlgn="t"/>
                      <a:r>
                        <a:rPr lang="en-US" sz="2000" i="1" u="none" strike="noStrike" noProof="0" dirty="0">
                          <a:effectLst/>
                        </a:rPr>
                        <a:t>object</a:t>
                      </a:r>
                      <a:endParaRPr lang="en-US" sz="2000" b="0" i="1" u="none" strike="noStrike" noProof="0" dirty="0">
                        <a:solidFill>
                          <a:srgbClr val="000000"/>
                        </a:solidFill>
                        <a:effectLst/>
                        <a:latin typeface="+mn-lt"/>
                      </a:endParaRPr>
                    </a:p>
                  </a:txBody>
                  <a:tcPr marL="80791" marR="80791" marT="40396" marB="40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endParaRPr lang="en-US" sz="2000" b="0" i="0" u="none" strike="noStrike" noProof="0" dirty="0">
                        <a:solidFill>
                          <a:srgbClr val="000000"/>
                        </a:solidFill>
                        <a:effectLst/>
                        <a:latin typeface="+mn-lt"/>
                      </a:endParaRPr>
                    </a:p>
                  </a:txBody>
                  <a:tcPr marL="80791" marR="80791" marT="40396" marB="40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3659">
                <a:tc>
                  <a:txBody>
                    <a:bodyPr/>
                    <a:lstStyle/>
                    <a:p>
                      <a:pPr algn="l" fontAlgn="t"/>
                      <a:r>
                        <a:rPr lang="en-US" sz="2000" b="0" i="1" u="none" strike="noStrike" noProof="0" dirty="0">
                          <a:solidFill>
                            <a:srgbClr val="000000"/>
                          </a:solidFill>
                          <a:effectLst/>
                          <a:latin typeface="+mn-lt"/>
                        </a:rPr>
                        <a:t>interested party</a:t>
                      </a:r>
                    </a:p>
                  </a:txBody>
                  <a:tcPr marL="80791" marR="80791" marT="40396" marB="40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endParaRPr lang="en-US" sz="2000" b="0" i="0" u="none" strike="noStrike" noProof="0" dirty="0">
                        <a:solidFill>
                          <a:srgbClr val="000000"/>
                        </a:solidFill>
                        <a:effectLst/>
                        <a:latin typeface="+mn-lt"/>
                      </a:endParaRPr>
                    </a:p>
                  </a:txBody>
                  <a:tcPr marL="80791" marR="80791" marT="40396" marB="40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algn="l" fontAlgn="t"/>
                      <a:r>
                        <a:rPr lang="en-US" sz="2000" i="1" u="none" strike="noStrike" noProof="0" dirty="0">
                          <a:effectLst/>
                        </a:rPr>
                        <a:t>precondition</a:t>
                      </a:r>
                      <a:endParaRPr lang="en-US" sz="2000" b="0" i="1" u="none" strike="noStrike" noProof="0" dirty="0">
                        <a:solidFill>
                          <a:srgbClr val="000000"/>
                        </a:solidFill>
                        <a:effectLst/>
                        <a:latin typeface="+mn-lt"/>
                      </a:endParaRPr>
                    </a:p>
                  </a:txBody>
                  <a:tcPr marL="80791" marR="80791" marT="40396" marB="40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endParaRPr lang="en-US" sz="2000" u="none" strike="noStrike" noProof="0" dirty="0">
                        <a:effectLst/>
                      </a:endParaRPr>
                    </a:p>
                    <a:p>
                      <a:pPr algn="l" fontAlgn="t"/>
                      <a:endParaRPr lang="en-US" sz="2000" u="none" strike="noStrike" noProof="0" dirty="0">
                        <a:effectLst/>
                      </a:endParaRPr>
                    </a:p>
                    <a:p>
                      <a:pPr algn="l" fontAlgn="t"/>
                      <a:endParaRPr lang="en-US" sz="2000" u="none" strike="noStrike" noProof="0" dirty="0">
                        <a:effectLst/>
                      </a:endParaRPr>
                    </a:p>
                    <a:p>
                      <a:pPr algn="l" fontAlgn="t"/>
                      <a:endParaRPr lang="en-US" sz="2000" u="none" strike="noStrike" noProof="0" dirty="0">
                        <a:effectLst/>
                      </a:endParaRPr>
                    </a:p>
                  </a:txBody>
                  <a:tcPr marL="80791" marR="80791" marT="40396" marB="40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792589">
                <a:tc>
                  <a:txBody>
                    <a:bodyPr/>
                    <a:lstStyle/>
                    <a:p>
                      <a:pPr algn="l" fontAlgn="t"/>
                      <a:r>
                        <a:rPr lang="en-US" sz="2000" i="1" u="none" strike="noStrike" noProof="0" dirty="0">
                          <a:effectLst/>
                        </a:rPr>
                        <a:t>postcondition (creating)</a:t>
                      </a:r>
                      <a:endParaRPr lang="en-US" sz="2000" b="0" i="1" u="none" strike="noStrike" noProof="0" dirty="0">
                        <a:solidFill>
                          <a:srgbClr val="000000"/>
                        </a:solidFill>
                        <a:effectLst/>
                        <a:latin typeface="+mn-lt"/>
                      </a:endParaRPr>
                    </a:p>
                  </a:txBody>
                  <a:tcPr marL="80791" marR="80791" marT="40396" marB="40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endParaRPr lang="en-US" sz="2000" u="none" strike="noStrike" noProof="0" dirty="0">
                        <a:effectLst/>
                      </a:endParaRPr>
                    </a:p>
                    <a:p>
                      <a:pPr algn="l" fontAlgn="t"/>
                      <a:endParaRPr lang="en-US" sz="2000" u="none" strike="noStrike" noProof="0" dirty="0">
                        <a:effectLst/>
                      </a:endParaRPr>
                    </a:p>
                    <a:p>
                      <a:pPr algn="l" fontAlgn="t"/>
                      <a:endParaRPr lang="en-US" sz="2000" u="none" strike="noStrike" noProof="0" dirty="0">
                        <a:effectLst/>
                      </a:endParaRPr>
                    </a:p>
                    <a:p>
                      <a:pPr algn="l" fontAlgn="t"/>
                      <a:endParaRPr lang="en-US" sz="2000" u="none" strike="noStrike" noProof="0" dirty="0">
                        <a:effectLst/>
                      </a:endParaRPr>
                    </a:p>
                  </a:txBody>
                  <a:tcPr marL="80791" marR="80791" marT="40396" marB="40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597858">
                <a:tc>
                  <a:txBody>
                    <a:bodyPr/>
                    <a:lstStyle/>
                    <a:p>
                      <a:pPr algn="l" fontAlgn="t"/>
                      <a:r>
                        <a:rPr lang="en-US" sz="2000" i="1" u="none" strike="noStrike" noProof="0" dirty="0">
                          <a:effectLst/>
                        </a:rPr>
                        <a:t>postcondition (terminating)</a:t>
                      </a:r>
                      <a:endParaRPr lang="en-US" sz="2000" b="0" i="1" u="none" strike="noStrike" noProof="0" dirty="0">
                        <a:solidFill>
                          <a:srgbClr val="000000"/>
                        </a:solidFill>
                        <a:effectLst/>
                        <a:latin typeface="+mn-lt"/>
                      </a:endParaRPr>
                    </a:p>
                  </a:txBody>
                  <a:tcPr marL="80791" marR="80791" marT="40396" marB="40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000" noProof="0" dirty="0">
                        <a:solidFill>
                          <a:srgbClr val="454545"/>
                        </a:solidFill>
                        <a:effectLst/>
                        <a:latin typeface="+mn-lt"/>
                      </a:endParaRPr>
                    </a:p>
                    <a:p>
                      <a:endParaRPr lang="en-US" sz="2000" noProof="0" dirty="0">
                        <a:solidFill>
                          <a:srgbClr val="454545"/>
                        </a:solidFill>
                        <a:effectLst/>
                        <a:latin typeface="+mn-lt"/>
                      </a:endParaRPr>
                    </a:p>
                    <a:p>
                      <a:endParaRPr lang="en-US" sz="2000" noProof="0" dirty="0">
                        <a:solidFill>
                          <a:srgbClr val="454545"/>
                        </a:solidFill>
                        <a:effectLst/>
                        <a:latin typeface="+mn-lt"/>
                      </a:endParaRPr>
                    </a:p>
                    <a:p>
                      <a:endParaRPr lang="en-US" sz="2000" noProof="0" dirty="0">
                        <a:solidFill>
                          <a:srgbClr val="454545"/>
                        </a:solidFill>
                        <a:effectLst/>
                        <a:latin typeface="+mn-lt"/>
                      </a:endParaRPr>
                    </a:p>
                  </a:txBody>
                  <a:tcPr marL="80791" marR="80791" marT="40396" marB="40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91523">
                <a:tc>
                  <a:txBody>
                    <a:bodyPr/>
                    <a:lstStyle/>
                    <a:p>
                      <a:r>
                        <a:rPr lang="en-US" sz="2000" i="1" noProof="0" dirty="0">
                          <a:solidFill>
                            <a:srgbClr val="454545"/>
                          </a:solidFill>
                          <a:effectLst/>
                          <a:latin typeface="+mn-lt"/>
                        </a:rPr>
                        <a:t>source of norm</a:t>
                      </a:r>
                    </a:p>
                  </a:txBody>
                  <a:tcPr marL="42079" marR="42079" marT="8416" marB="84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000" noProof="0" dirty="0">
                        <a:solidFill>
                          <a:srgbClr val="454545"/>
                        </a:solidFill>
                        <a:effectLst/>
                        <a:latin typeface="+mn-lt"/>
                      </a:endParaRPr>
                    </a:p>
                  </a:txBody>
                  <a:tcPr marL="42079" marR="42079" marT="8416" marB="84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9293144"/>
                  </a:ext>
                </a:extLst>
              </a:tr>
            </a:tbl>
          </a:graphicData>
        </a:graphic>
      </p:graphicFrame>
    </p:spTree>
    <p:extLst>
      <p:ext uri="{BB962C8B-B14F-4D97-AF65-F5344CB8AC3E}">
        <p14:creationId xmlns:p14="http://schemas.microsoft.com/office/powerpoint/2010/main" val="36195717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Act Frame</a:t>
            </a:r>
          </a:p>
        </p:txBody>
      </p:sp>
      <p:graphicFrame>
        <p:nvGraphicFramePr>
          <p:cNvPr id="4" name="Tabel 3"/>
          <p:cNvGraphicFramePr>
            <a:graphicFrameLocks noGrp="1"/>
          </p:cNvGraphicFramePr>
          <p:nvPr>
            <p:extLst>
              <p:ext uri="{D42A27DB-BD31-4B8C-83A1-F6EECF244321}">
                <p14:modId xmlns:p14="http://schemas.microsoft.com/office/powerpoint/2010/main" val="1359419593"/>
              </p:ext>
            </p:extLst>
          </p:nvPr>
        </p:nvGraphicFramePr>
        <p:xfrm>
          <a:off x="3989123" y="117996"/>
          <a:ext cx="7585657" cy="6454368"/>
        </p:xfrm>
        <a:graphic>
          <a:graphicData uri="http://schemas.openxmlformats.org/drawingml/2006/table">
            <a:tbl>
              <a:tblPr>
                <a:tableStyleId>{2D5ABB26-0587-4C30-8999-92F81FD0307C}</a:tableStyleId>
              </a:tblPr>
              <a:tblGrid>
                <a:gridCol w="1762880">
                  <a:extLst>
                    <a:ext uri="{9D8B030D-6E8A-4147-A177-3AD203B41FA5}">
                      <a16:colId xmlns:a16="http://schemas.microsoft.com/office/drawing/2014/main" val="20000"/>
                    </a:ext>
                  </a:extLst>
                </a:gridCol>
                <a:gridCol w="5822777">
                  <a:extLst>
                    <a:ext uri="{9D8B030D-6E8A-4147-A177-3AD203B41FA5}">
                      <a16:colId xmlns:a16="http://schemas.microsoft.com/office/drawing/2014/main" val="20001"/>
                    </a:ext>
                  </a:extLst>
                </a:gridCol>
              </a:tblGrid>
              <a:tr h="355483">
                <a:tc>
                  <a:txBody>
                    <a:bodyPr/>
                    <a:lstStyle/>
                    <a:p>
                      <a:pPr algn="l" fontAlgn="t"/>
                      <a:r>
                        <a:rPr lang="en-US" sz="2000" i="1" u="none" strike="noStrike" noProof="0" dirty="0">
                          <a:effectLst/>
                        </a:rPr>
                        <a:t>act frame</a:t>
                      </a:r>
                      <a:endParaRPr lang="en-US" sz="2000" b="0" i="1" u="none" strike="noStrike" noProof="0" dirty="0">
                        <a:solidFill>
                          <a:srgbClr val="000000"/>
                        </a:solidFill>
                        <a:effectLst/>
                        <a:latin typeface="+mn-lt"/>
                      </a:endParaRPr>
                    </a:p>
                  </a:txBody>
                  <a:tcPr marL="80791" marR="80791" marT="40396" marB="40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2000" u="none" strike="noStrike" noProof="0" dirty="0">
                          <a:effectLst/>
                        </a:rPr>
                        <a:t>&lt;&lt;</a:t>
                      </a:r>
                      <a:r>
                        <a:rPr lang="en-US" sz="2000" u="none" strike="noStrike" noProof="0" dirty="0" err="1">
                          <a:effectLst/>
                        </a:rPr>
                        <a:t>indienen</a:t>
                      </a:r>
                      <a:r>
                        <a:rPr lang="en-US" sz="2000" u="none" strike="noStrike" noProof="0" dirty="0">
                          <a:effectLst/>
                        </a:rPr>
                        <a:t> </a:t>
                      </a:r>
                      <a:r>
                        <a:rPr lang="en-US" sz="2000" u="none" strike="noStrike" noProof="0" dirty="0" err="1">
                          <a:effectLst/>
                        </a:rPr>
                        <a:t>verzoek</a:t>
                      </a:r>
                      <a:r>
                        <a:rPr lang="en-US" sz="2000" u="none" strike="noStrike" noProof="0" dirty="0">
                          <a:effectLst/>
                        </a:rPr>
                        <a:t> </a:t>
                      </a:r>
                      <a:r>
                        <a:rPr lang="en-US" sz="2000" u="none" strike="noStrike" noProof="0" dirty="0" err="1">
                          <a:effectLst/>
                        </a:rPr>
                        <a:t>een</a:t>
                      </a:r>
                      <a:r>
                        <a:rPr lang="en-US" sz="2000" u="none" strike="noStrike" noProof="0" dirty="0">
                          <a:effectLst/>
                        </a:rPr>
                        <a:t> </a:t>
                      </a:r>
                      <a:r>
                        <a:rPr lang="en-US" sz="2000" u="none" strike="noStrike" noProof="0" dirty="0" err="1">
                          <a:effectLst/>
                        </a:rPr>
                        <a:t>besluit</a:t>
                      </a:r>
                      <a:r>
                        <a:rPr lang="en-US" sz="2000" u="none" strike="noStrike" noProof="0" dirty="0">
                          <a:effectLst/>
                        </a:rPr>
                        <a:t> </a:t>
                      </a:r>
                      <a:r>
                        <a:rPr lang="en-US" sz="2000" u="none" strike="noStrike" noProof="0" dirty="0" err="1">
                          <a:effectLst/>
                        </a:rPr>
                        <a:t>te</a:t>
                      </a:r>
                      <a:r>
                        <a:rPr lang="en-US" sz="2000" u="none" strike="noStrike" noProof="0" dirty="0">
                          <a:effectLst/>
                        </a:rPr>
                        <a:t> </a:t>
                      </a:r>
                      <a:r>
                        <a:rPr lang="en-US" sz="2000" u="none" strike="noStrike" noProof="0" dirty="0" err="1">
                          <a:effectLst/>
                        </a:rPr>
                        <a:t>nemen</a:t>
                      </a:r>
                      <a:r>
                        <a:rPr lang="en-US" sz="2000" u="none" strike="noStrike" noProof="0" dirty="0">
                          <a:effectLst/>
                        </a:rPr>
                        <a:t>&gt;&gt;</a:t>
                      </a:r>
                    </a:p>
                  </a:txBody>
                  <a:tcPr marL="80791" marR="80791" marT="40396" marB="40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55483">
                <a:tc>
                  <a:txBody>
                    <a:bodyPr/>
                    <a:lstStyle/>
                    <a:p>
                      <a:pPr algn="l" fontAlgn="t"/>
                      <a:r>
                        <a:rPr lang="en-US" sz="2000" i="1" u="none" strike="noStrike" noProof="0" dirty="0">
                          <a:effectLst/>
                        </a:rPr>
                        <a:t>action</a:t>
                      </a:r>
                      <a:endParaRPr lang="en-US" sz="2000" b="0" i="1" u="none" strike="noStrike" noProof="0" dirty="0">
                        <a:solidFill>
                          <a:srgbClr val="000000"/>
                        </a:solidFill>
                        <a:effectLst/>
                        <a:latin typeface="+mn-lt"/>
                      </a:endParaRPr>
                    </a:p>
                  </a:txBody>
                  <a:tcPr marL="80791" marR="80791" marT="40396" marB="40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2000" u="none" strike="noStrike" noProof="0" dirty="0">
                          <a:effectLst/>
                        </a:rPr>
                        <a:t>[</a:t>
                      </a:r>
                      <a:r>
                        <a:rPr lang="en-US" sz="2000" u="none" strike="noStrike" noProof="0" dirty="0" err="1">
                          <a:effectLst/>
                        </a:rPr>
                        <a:t>indienen</a:t>
                      </a:r>
                      <a:r>
                        <a:rPr lang="en-US" sz="2000" u="none" strike="noStrike" noProof="0" dirty="0">
                          <a:effectLst/>
                        </a:rPr>
                        <a:t>]</a:t>
                      </a:r>
                      <a:endParaRPr lang="en-US" sz="2000" b="0" i="0" u="none" strike="noStrike" noProof="0" dirty="0">
                        <a:solidFill>
                          <a:schemeClr val="bg1">
                            <a:lumMod val="75000"/>
                          </a:schemeClr>
                        </a:solidFill>
                        <a:effectLst/>
                        <a:latin typeface="+mn-lt"/>
                      </a:endParaRPr>
                    </a:p>
                  </a:txBody>
                  <a:tcPr marL="80791" marR="80791" marT="40396" marB="40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55483">
                <a:tc>
                  <a:txBody>
                    <a:bodyPr/>
                    <a:lstStyle/>
                    <a:p>
                      <a:pPr algn="l" fontAlgn="t"/>
                      <a:r>
                        <a:rPr lang="en-US" sz="2000" i="1" u="none" strike="noStrike" noProof="0" dirty="0">
                          <a:effectLst/>
                        </a:rPr>
                        <a:t>actor</a:t>
                      </a:r>
                      <a:endParaRPr lang="en-US" sz="2000" b="0" i="1" u="none" strike="noStrike" noProof="0" dirty="0">
                        <a:solidFill>
                          <a:srgbClr val="000000"/>
                        </a:solidFill>
                        <a:effectLst/>
                        <a:latin typeface="+mn-lt"/>
                      </a:endParaRPr>
                    </a:p>
                  </a:txBody>
                  <a:tcPr marL="80791" marR="80791" marT="40396" marB="40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2000" b="0" i="0" u="none" strike="noStrike" noProof="0" dirty="0">
                          <a:solidFill>
                            <a:schemeClr val="tx1"/>
                          </a:solidFill>
                          <a:effectLst/>
                          <a:latin typeface="+mn-lt"/>
                        </a:rPr>
                        <a:t>[</a:t>
                      </a:r>
                      <a:r>
                        <a:rPr lang="en-US" sz="2000" b="0" i="0" u="none" strike="noStrike" noProof="0" dirty="0" err="1">
                          <a:solidFill>
                            <a:schemeClr val="tx1"/>
                          </a:solidFill>
                          <a:effectLst/>
                          <a:latin typeface="+mn-lt"/>
                        </a:rPr>
                        <a:t>belanghebbende</a:t>
                      </a:r>
                      <a:r>
                        <a:rPr lang="en-US" sz="2000" b="0" i="0" u="none" strike="noStrike" noProof="0" dirty="0">
                          <a:solidFill>
                            <a:schemeClr val="tx1"/>
                          </a:solidFill>
                          <a:effectLst/>
                          <a:latin typeface="+mn-lt"/>
                        </a:rPr>
                        <a:t>]</a:t>
                      </a:r>
                    </a:p>
                  </a:txBody>
                  <a:tcPr marL="80791" marR="80791" marT="40396" marB="40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55483">
                <a:tc>
                  <a:txBody>
                    <a:bodyPr/>
                    <a:lstStyle/>
                    <a:p>
                      <a:pPr algn="l" fontAlgn="t"/>
                      <a:r>
                        <a:rPr lang="en-US" sz="2000" i="1" u="none" strike="noStrike" noProof="0" dirty="0">
                          <a:effectLst/>
                        </a:rPr>
                        <a:t>object</a:t>
                      </a:r>
                      <a:endParaRPr lang="en-US" sz="2000" b="0" i="1" u="none" strike="noStrike" noProof="0" dirty="0">
                        <a:solidFill>
                          <a:srgbClr val="000000"/>
                        </a:solidFill>
                        <a:effectLst/>
                        <a:latin typeface="+mn-lt"/>
                      </a:endParaRPr>
                    </a:p>
                  </a:txBody>
                  <a:tcPr marL="80791" marR="80791" marT="40396" marB="40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2000" u="none" strike="noStrike" noProof="0" dirty="0">
                          <a:effectLst/>
                        </a:rPr>
                        <a:t>[</a:t>
                      </a:r>
                      <a:r>
                        <a:rPr lang="en-US" sz="2000" u="none" strike="noStrike" noProof="0" dirty="0" err="1">
                          <a:effectLst/>
                        </a:rPr>
                        <a:t>verzoek</a:t>
                      </a:r>
                      <a:r>
                        <a:rPr lang="en-US" sz="2000" u="none" strike="noStrike" noProof="0" dirty="0">
                          <a:effectLst/>
                        </a:rPr>
                        <a:t> </a:t>
                      </a:r>
                      <a:r>
                        <a:rPr lang="en-US" sz="2000" u="none" strike="noStrike" noProof="0" dirty="0" err="1">
                          <a:effectLst/>
                        </a:rPr>
                        <a:t>een</a:t>
                      </a:r>
                      <a:r>
                        <a:rPr lang="en-US" sz="2000" u="none" strike="noStrike" noProof="0" dirty="0">
                          <a:effectLst/>
                        </a:rPr>
                        <a:t> </a:t>
                      </a:r>
                      <a:r>
                        <a:rPr lang="en-US" sz="2000" u="none" strike="noStrike" noProof="0" dirty="0" err="1">
                          <a:effectLst/>
                        </a:rPr>
                        <a:t>besluit</a:t>
                      </a:r>
                      <a:r>
                        <a:rPr lang="en-US" sz="2000" u="none" strike="noStrike" noProof="0" dirty="0">
                          <a:effectLst/>
                        </a:rPr>
                        <a:t> </a:t>
                      </a:r>
                      <a:r>
                        <a:rPr lang="en-US" sz="2000" u="none" strike="noStrike" noProof="0" dirty="0" err="1">
                          <a:effectLst/>
                        </a:rPr>
                        <a:t>te</a:t>
                      </a:r>
                      <a:r>
                        <a:rPr lang="en-US" sz="2000" u="none" strike="noStrike" noProof="0" dirty="0">
                          <a:effectLst/>
                        </a:rPr>
                        <a:t> </a:t>
                      </a:r>
                      <a:r>
                        <a:rPr lang="en-US" sz="2000" u="none" strike="noStrike" noProof="0" dirty="0" err="1">
                          <a:effectLst/>
                        </a:rPr>
                        <a:t>nemen</a:t>
                      </a:r>
                      <a:r>
                        <a:rPr lang="en-US" sz="2000" u="none" strike="noStrike" noProof="0" dirty="0">
                          <a:effectLst/>
                        </a:rPr>
                        <a:t>]</a:t>
                      </a:r>
                      <a:endParaRPr lang="en-US" sz="2000" b="0" i="0" u="none" strike="noStrike" noProof="0" dirty="0">
                        <a:solidFill>
                          <a:srgbClr val="000000"/>
                        </a:solidFill>
                        <a:effectLst/>
                        <a:latin typeface="+mn-lt"/>
                      </a:endParaRPr>
                    </a:p>
                  </a:txBody>
                  <a:tcPr marL="80791" marR="80791" marT="40396" marB="40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3659">
                <a:tc>
                  <a:txBody>
                    <a:bodyPr/>
                    <a:lstStyle/>
                    <a:p>
                      <a:pPr algn="l" fontAlgn="t"/>
                      <a:r>
                        <a:rPr lang="en-US" sz="2000" b="0" i="1" u="none" strike="noStrike" noProof="0" dirty="0">
                          <a:solidFill>
                            <a:srgbClr val="000000"/>
                          </a:solidFill>
                          <a:effectLst/>
                          <a:latin typeface="+mn-lt"/>
                        </a:rPr>
                        <a:t>interested party</a:t>
                      </a:r>
                    </a:p>
                  </a:txBody>
                  <a:tcPr marL="80791" marR="80791" marT="40396" marB="40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2000" u="none" strike="noStrike" noProof="0" dirty="0">
                          <a:effectLst/>
                        </a:rPr>
                        <a:t>[</a:t>
                      </a:r>
                      <a:r>
                        <a:rPr lang="en-US" sz="2000" u="none" strike="noStrike" noProof="0" dirty="0" err="1">
                          <a:effectLst/>
                        </a:rPr>
                        <a:t>bestuursorgaan</a:t>
                      </a:r>
                      <a:r>
                        <a:rPr lang="en-US" sz="2000" u="none" strike="noStrike" noProof="0" dirty="0">
                          <a:effectLst/>
                        </a:rPr>
                        <a:t>]</a:t>
                      </a:r>
                      <a:endParaRPr lang="en-US" sz="2000" b="0" i="0" u="none" strike="noStrike" noProof="0" dirty="0">
                        <a:solidFill>
                          <a:srgbClr val="000000"/>
                        </a:solidFill>
                        <a:effectLst/>
                        <a:latin typeface="+mn-lt"/>
                      </a:endParaRPr>
                    </a:p>
                  </a:txBody>
                  <a:tcPr marL="80791" marR="80791" marT="40396" marB="40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algn="l" fontAlgn="t"/>
                      <a:r>
                        <a:rPr lang="en-US" sz="2000" i="1" u="none" strike="noStrike" noProof="0" dirty="0">
                          <a:effectLst/>
                        </a:rPr>
                        <a:t>precondition</a:t>
                      </a:r>
                      <a:endParaRPr lang="en-US" sz="2000" b="0" i="1" u="none" strike="noStrike" noProof="0" dirty="0">
                        <a:solidFill>
                          <a:srgbClr val="000000"/>
                        </a:solidFill>
                        <a:effectLst/>
                        <a:latin typeface="+mn-lt"/>
                      </a:endParaRPr>
                    </a:p>
                  </a:txBody>
                  <a:tcPr marL="80791" marR="80791" marT="40396" marB="40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2000" u="none" strike="noStrike" noProof="0" dirty="0">
                          <a:effectLst/>
                        </a:rPr>
                        <a:t>…</a:t>
                      </a:r>
                    </a:p>
                    <a:p>
                      <a:pPr algn="l" fontAlgn="t"/>
                      <a:endParaRPr lang="en-US" sz="2000" u="none" strike="noStrike" noProof="0" dirty="0">
                        <a:effectLst/>
                      </a:endParaRPr>
                    </a:p>
                    <a:p>
                      <a:pPr algn="l" fontAlgn="t"/>
                      <a:endParaRPr lang="en-US" sz="2000" u="none" strike="noStrike" noProof="0" dirty="0">
                        <a:effectLst/>
                      </a:endParaRPr>
                    </a:p>
                    <a:p>
                      <a:pPr algn="l" fontAlgn="t"/>
                      <a:endParaRPr lang="en-US" sz="2000" u="none" strike="noStrike" noProof="0" dirty="0">
                        <a:effectLst/>
                      </a:endParaRPr>
                    </a:p>
                  </a:txBody>
                  <a:tcPr marL="80791" marR="80791" marT="40396" marB="40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792589">
                <a:tc>
                  <a:txBody>
                    <a:bodyPr/>
                    <a:lstStyle/>
                    <a:p>
                      <a:pPr algn="l" fontAlgn="t"/>
                      <a:r>
                        <a:rPr lang="en-US" sz="2000" i="1" u="none" strike="noStrike" noProof="0" dirty="0">
                          <a:effectLst/>
                        </a:rPr>
                        <a:t>postcondition (creating)</a:t>
                      </a:r>
                      <a:endParaRPr lang="en-US" sz="2000" b="0" i="1" u="none" strike="noStrike" noProof="0" dirty="0">
                        <a:solidFill>
                          <a:srgbClr val="000000"/>
                        </a:solidFill>
                        <a:effectLst/>
                        <a:latin typeface="+mn-lt"/>
                      </a:endParaRPr>
                    </a:p>
                  </a:txBody>
                  <a:tcPr marL="80791" marR="80791" marT="40396" marB="40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2000" u="none" strike="noStrike" noProof="0" dirty="0">
                          <a:effectLst/>
                        </a:rPr>
                        <a:t>[</a:t>
                      </a:r>
                      <a:r>
                        <a:rPr lang="en-US" sz="2000" u="none" strike="noStrike" noProof="0" dirty="0" err="1">
                          <a:effectLst/>
                        </a:rPr>
                        <a:t>aanvraag</a:t>
                      </a:r>
                      <a:r>
                        <a:rPr lang="en-US" sz="2000" u="none" strike="noStrike" noProof="0" dirty="0">
                          <a:effectLst/>
                        </a:rPr>
                        <a:t>];</a:t>
                      </a:r>
                      <a:br>
                        <a:rPr lang="en-US" sz="2000" u="none" strike="noStrike" noProof="0" dirty="0">
                          <a:effectLst/>
                        </a:rPr>
                      </a:br>
                      <a:r>
                        <a:rPr lang="en-US" sz="2000" u="none" strike="noStrike" noProof="0" dirty="0">
                          <a:effectLst/>
                        </a:rPr>
                        <a:t>…</a:t>
                      </a:r>
                    </a:p>
                    <a:p>
                      <a:pPr algn="l" fontAlgn="t"/>
                      <a:endParaRPr lang="en-US" sz="2000" u="none" strike="noStrike" noProof="0" dirty="0">
                        <a:effectLst/>
                      </a:endParaRPr>
                    </a:p>
                    <a:p>
                      <a:pPr algn="l" fontAlgn="t"/>
                      <a:endParaRPr lang="en-US" sz="2000" u="none" strike="noStrike" noProof="0" dirty="0">
                        <a:effectLst/>
                      </a:endParaRPr>
                    </a:p>
                  </a:txBody>
                  <a:tcPr marL="80791" marR="80791" marT="40396" marB="40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597858">
                <a:tc>
                  <a:txBody>
                    <a:bodyPr/>
                    <a:lstStyle/>
                    <a:p>
                      <a:pPr algn="l" fontAlgn="t"/>
                      <a:r>
                        <a:rPr lang="en-US" sz="2000" i="1" u="none" strike="noStrike" noProof="0" dirty="0">
                          <a:effectLst/>
                        </a:rPr>
                        <a:t>postcondition (terminating)</a:t>
                      </a:r>
                      <a:endParaRPr lang="en-US" sz="2000" b="0" i="1" u="none" strike="noStrike" noProof="0" dirty="0">
                        <a:solidFill>
                          <a:srgbClr val="000000"/>
                        </a:solidFill>
                        <a:effectLst/>
                        <a:latin typeface="+mn-lt"/>
                      </a:endParaRPr>
                    </a:p>
                  </a:txBody>
                  <a:tcPr marL="80791" marR="80791" marT="40396" marB="40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noProof="0" dirty="0">
                          <a:solidFill>
                            <a:srgbClr val="454545"/>
                          </a:solidFill>
                          <a:effectLst/>
                          <a:latin typeface="+mn-lt"/>
                        </a:rPr>
                        <a:t>…</a:t>
                      </a:r>
                    </a:p>
                    <a:p>
                      <a:endParaRPr lang="en-US" sz="2000" noProof="0" dirty="0">
                        <a:solidFill>
                          <a:srgbClr val="454545"/>
                        </a:solidFill>
                        <a:effectLst/>
                        <a:latin typeface="+mn-lt"/>
                      </a:endParaRPr>
                    </a:p>
                    <a:p>
                      <a:endParaRPr lang="en-US" sz="2000" noProof="0" dirty="0">
                        <a:solidFill>
                          <a:srgbClr val="454545"/>
                        </a:solidFill>
                        <a:effectLst/>
                        <a:latin typeface="+mn-lt"/>
                      </a:endParaRPr>
                    </a:p>
                    <a:p>
                      <a:endParaRPr lang="en-US" sz="2000" noProof="0" dirty="0">
                        <a:solidFill>
                          <a:srgbClr val="454545"/>
                        </a:solidFill>
                        <a:effectLst/>
                        <a:latin typeface="+mn-lt"/>
                      </a:endParaRPr>
                    </a:p>
                  </a:txBody>
                  <a:tcPr marL="80791" marR="80791" marT="40396" marB="40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91523">
                <a:tc>
                  <a:txBody>
                    <a:bodyPr/>
                    <a:lstStyle/>
                    <a:p>
                      <a:r>
                        <a:rPr lang="en-US" sz="2000" i="1" noProof="0" dirty="0">
                          <a:solidFill>
                            <a:srgbClr val="454545"/>
                          </a:solidFill>
                          <a:effectLst/>
                          <a:latin typeface="+mn-lt"/>
                        </a:rPr>
                        <a:t>source of norm</a:t>
                      </a:r>
                    </a:p>
                  </a:txBody>
                  <a:tcPr marL="42079" marR="42079" marT="8416" marB="84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noProof="0" dirty="0">
                          <a:solidFill>
                            <a:srgbClr val="454545"/>
                          </a:solidFill>
                          <a:effectLst/>
                          <a:latin typeface="+mn-lt"/>
                        </a:rPr>
                        <a:t>Art. 1:3 lid 3 </a:t>
                      </a:r>
                      <a:r>
                        <a:rPr lang="en-US" sz="2000" noProof="0" dirty="0" err="1">
                          <a:solidFill>
                            <a:srgbClr val="454545"/>
                          </a:solidFill>
                          <a:effectLst/>
                          <a:latin typeface="+mn-lt"/>
                        </a:rPr>
                        <a:t>Awb</a:t>
                      </a:r>
                      <a:endParaRPr lang="en-US" sz="2000" noProof="0" dirty="0">
                        <a:solidFill>
                          <a:srgbClr val="454545"/>
                        </a:solidFill>
                        <a:effectLst/>
                        <a:latin typeface="+mn-lt"/>
                      </a:endParaRPr>
                    </a:p>
                  </a:txBody>
                  <a:tcPr marL="42079" marR="42079" marT="8416" marB="84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9293144"/>
                  </a:ext>
                </a:extLst>
              </a:tr>
            </a:tbl>
          </a:graphicData>
        </a:graphic>
      </p:graphicFrame>
    </p:spTree>
    <p:extLst>
      <p:ext uri="{BB962C8B-B14F-4D97-AF65-F5344CB8AC3E}">
        <p14:creationId xmlns:p14="http://schemas.microsoft.com/office/powerpoint/2010/main" val="30745597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Act Frame</a:t>
            </a:r>
          </a:p>
        </p:txBody>
      </p:sp>
      <p:graphicFrame>
        <p:nvGraphicFramePr>
          <p:cNvPr id="4" name="Tabel 3"/>
          <p:cNvGraphicFramePr>
            <a:graphicFrameLocks noGrp="1"/>
          </p:cNvGraphicFramePr>
          <p:nvPr/>
        </p:nvGraphicFramePr>
        <p:xfrm>
          <a:off x="4082603" y="49416"/>
          <a:ext cx="7585657" cy="6759168"/>
        </p:xfrm>
        <a:graphic>
          <a:graphicData uri="http://schemas.openxmlformats.org/drawingml/2006/table">
            <a:tbl>
              <a:tblPr>
                <a:tableStyleId>{2D5ABB26-0587-4C30-8999-92F81FD0307C}</a:tableStyleId>
              </a:tblPr>
              <a:tblGrid>
                <a:gridCol w="1762880">
                  <a:extLst>
                    <a:ext uri="{9D8B030D-6E8A-4147-A177-3AD203B41FA5}">
                      <a16:colId xmlns:a16="http://schemas.microsoft.com/office/drawing/2014/main" val="20000"/>
                    </a:ext>
                  </a:extLst>
                </a:gridCol>
                <a:gridCol w="5822777">
                  <a:extLst>
                    <a:ext uri="{9D8B030D-6E8A-4147-A177-3AD203B41FA5}">
                      <a16:colId xmlns:a16="http://schemas.microsoft.com/office/drawing/2014/main" val="20001"/>
                    </a:ext>
                  </a:extLst>
                </a:gridCol>
              </a:tblGrid>
              <a:tr h="355483">
                <a:tc>
                  <a:txBody>
                    <a:bodyPr/>
                    <a:lstStyle/>
                    <a:p>
                      <a:pPr algn="l" fontAlgn="t"/>
                      <a:r>
                        <a:rPr lang="en-US" sz="2000" i="1" u="none" strike="noStrike" noProof="0" dirty="0">
                          <a:effectLst/>
                        </a:rPr>
                        <a:t>act frame</a:t>
                      </a:r>
                      <a:endParaRPr lang="en-US" sz="2000" b="0" i="1" u="none" strike="noStrike" noProof="0" dirty="0">
                        <a:solidFill>
                          <a:srgbClr val="000000"/>
                        </a:solidFill>
                        <a:effectLst/>
                        <a:latin typeface="+mn-lt"/>
                      </a:endParaRPr>
                    </a:p>
                  </a:txBody>
                  <a:tcPr marL="80791" marR="80791" marT="40396" marB="40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2000" u="none" strike="noStrike" noProof="0" dirty="0">
                          <a:effectLst/>
                        </a:rPr>
                        <a:t>&lt;&lt;</a:t>
                      </a:r>
                      <a:r>
                        <a:rPr lang="en-US" sz="2000" u="none" strike="noStrike" noProof="0" dirty="0" err="1">
                          <a:effectLst/>
                        </a:rPr>
                        <a:t>indienen</a:t>
                      </a:r>
                      <a:r>
                        <a:rPr lang="en-US" sz="2000" u="none" strike="noStrike" noProof="0" dirty="0">
                          <a:effectLst/>
                        </a:rPr>
                        <a:t> </a:t>
                      </a:r>
                      <a:r>
                        <a:rPr lang="en-US" sz="2000" u="none" strike="noStrike" noProof="0" dirty="0" err="1">
                          <a:effectLst/>
                        </a:rPr>
                        <a:t>verzoek</a:t>
                      </a:r>
                      <a:r>
                        <a:rPr lang="en-US" sz="2000" u="none" strike="noStrike" noProof="0" dirty="0">
                          <a:effectLst/>
                        </a:rPr>
                        <a:t> </a:t>
                      </a:r>
                      <a:r>
                        <a:rPr lang="en-US" sz="2000" u="none" strike="noStrike" noProof="0" dirty="0" err="1">
                          <a:effectLst/>
                        </a:rPr>
                        <a:t>een</a:t>
                      </a:r>
                      <a:r>
                        <a:rPr lang="en-US" sz="2000" u="none" strike="noStrike" noProof="0" dirty="0">
                          <a:effectLst/>
                        </a:rPr>
                        <a:t> </a:t>
                      </a:r>
                      <a:r>
                        <a:rPr lang="en-US" sz="2000" u="none" strike="noStrike" noProof="0" dirty="0" err="1">
                          <a:effectLst/>
                        </a:rPr>
                        <a:t>besluit</a:t>
                      </a:r>
                      <a:r>
                        <a:rPr lang="en-US" sz="2000" u="none" strike="noStrike" noProof="0" dirty="0">
                          <a:effectLst/>
                        </a:rPr>
                        <a:t> </a:t>
                      </a:r>
                      <a:r>
                        <a:rPr lang="en-US" sz="2000" u="none" strike="noStrike" noProof="0" dirty="0" err="1">
                          <a:effectLst/>
                        </a:rPr>
                        <a:t>te</a:t>
                      </a:r>
                      <a:r>
                        <a:rPr lang="en-US" sz="2000" u="none" strike="noStrike" noProof="0" dirty="0">
                          <a:effectLst/>
                        </a:rPr>
                        <a:t> </a:t>
                      </a:r>
                      <a:r>
                        <a:rPr lang="en-US" sz="2000" u="none" strike="noStrike" noProof="0" dirty="0" err="1">
                          <a:effectLst/>
                        </a:rPr>
                        <a:t>nemen</a:t>
                      </a:r>
                      <a:r>
                        <a:rPr lang="en-US" sz="2000" u="none" strike="noStrike" noProof="0" dirty="0">
                          <a:effectLst/>
                        </a:rPr>
                        <a:t>&gt;&gt;</a:t>
                      </a:r>
                    </a:p>
                  </a:txBody>
                  <a:tcPr marL="80791" marR="80791" marT="40396" marB="40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55483">
                <a:tc>
                  <a:txBody>
                    <a:bodyPr/>
                    <a:lstStyle/>
                    <a:p>
                      <a:pPr algn="l" fontAlgn="t"/>
                      <a:r>
                        <a:rPr lang="en-US" sz="2000" i="1" u="none" strike="noStrike" noProof="0" dirty="0">
                          <a:effectLst/>
                        </a:rPr>
                        <a:t>action</a:t>
                      </a:r>
                      <a:endParaRPr lang="en-US" sz="2000" b="0" i="1" u="none" strike="noStrike" noProof="0" dirty="0">
                        <a:solidFill>
                          <a:srgbClr val="000000"/>
                        </a:solidFill>
                        <a:effectLst/>
                        <a:latin typeface="+mn-lt"/>
                      </a:endParaRPr>
                    </a:p>
                  </a:txBody>
                  <a:tcPr marL="80791" marR="80791" marT="40396" marB="40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2000" u="none" strike="noStrike" noProof="0" dirty="0">
                          <a:effectLst/>
                        </a:rPr>
                        <a:t>[</a:t>
                      </a:r>
                      <a:r>
                        <a:rPr lang="en-US" sz="2000" u="none" strike="noStrike" noProof="0" dirty="0" err="1">
                          <a:effectLst/>
                        </a:rPr>
                        <a:t>indienen</a:t>
                      </a:r>
                      <a:r>
                        <a:rPr lang="en-US" sz="2000" u="none" strike="noStrike" noProof="0" dirty="0">
                          <a:effectLst/>
                        </a:rPr>
                        <a:t>]</a:t>
                      </a:r>
                      <a:endParaRPr lang="en-US" sz="2000" b="0" i="0" u="none" strike="noStrike" noProof="0" dirty="0">
                        <a:solidFill>
                          <a:schemeClr val="bg1">
                            <a:lumMod val="75000"/>
                          </a:schemeClr>
                        </a:solidFill>
                        <a:effectLst/>
                        <a:latin typeface="+mn-lt"/>
                      </a:endParaRPr>
                    </a:p>
                  </a:txBody>
                  <a:tcPr marL="80791" marR="80791" marT="40396" marB="40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55483">
                <a:tc>
                  <a:txBody>
                    <a:bodyPr/>
                    <a:lstStyle/>
                    <a:p>
                      <a:pPr algn="l" fontAlgn="t"/>
                      <a:r>
                        <a:rPr lang="en-US" sz="2000" i="1" u="none" strike="noStrike" noProof="0" dirty="0">
                          <a:effectLst/>
                        </a:rPr>
                        <a:t>actor</a:t>
                      </a:r>
                      <a:endParaRPr lang="en-US" sz="2000" b="0" i="1" u="none" strike="noStrike" noProof="0" dirty="0">
                        <a:solidFill>
                          <a:srgbClr val="000000"/>
                        </a:solidFill>
                        <a:effectLst/>
                        <a:latin typeface="+mn-lt"/>
                      </a:endParaRPr>
                    </a:p>
                  </a:txBody>
                  <a:tcPr marL="80791" marR="80791" marT="40396" marB="40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2000" b="0" i="0" u="none" strike="noStrike" noProof="0" dirty="0">
                          <a:solidFill>
                            <a:schemeClr val="tx1"/>
                          </a:solidFill>
                          <a:effectLst/>
                          <a:latin typeface="+mn-lt"/>
                        </a:rPr>
                        <a:t>[</a:t>
                      </a:r>
                      <a:r>
                        <a:rPr lang="en-US" sz="2000" b="0" i="0" u="none" strike="noStrike" noProof="0" dirty="0" err="1">
                          <a:solidFill>
                            <a:schemeClr val="tx1"/>
                          </a:solidFill>
                          <a:effectLst/>
                          <a:latin typeface="+mn-lt"/>
                        </a:rPr>
                        <a:t>belanghebbende</a:t>
                      </a:r>
                      <a:r>
                        <a:rPr lang="en-US" sz="2000" b="0" i="0" u="none" strike="noStrike" noProof="0" dirty="0">
                          <a:solidFill>
                            <a:schemeClr val="tx1"/>
                          </a:solidFill>
                          <a:effectLst/>
                          <a:latin typeface="+mn-lt"/>
                        </a:rPr>
                        <a:t>]</a:t>
                      </a:r>
                    </a:p>
                  </a:txBody>
                  <a:tcPr marL="80791" marR="80791" marT="40396" marB="40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55483">
                <a:tc>
                  <a:txBody>
                    <a:bodyPr/>
                    <a:lstStyle/>
                    <a:p>
                      <a:pPr algn="l" fontAlgn="t"/>
                      <a:r>
                        <a:rPr lang="en-US" sz="2000" i="1" u="none" strike="noStrike" noProof="0" dirty="0">
                          <a:effectLst/>
                        </a:rPr>
                        <a:t>object</a:t>
                      </a:r>
                      <a:endParaRPr lang="en-US" sz="2000" b="0" i="1" u="none" strike="noStrike" noProof="0" dirty="0">
                        <a:solidFill>
                          <a:srgbClr val="000000"/>
                        </a:solidFill>
                        <a:effectLst/>
                        <a:latin typeface="+mn-lt"/>
                      </a:endParaRPr>
                    </a:p>
                  </a:txBody>
                  <a:tcPr marL="80791" marR="80791" marT="40396" marB="40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2000" u="none" strike="noStrike" noProof="0" dirty="0">
                          <a:effectLst/>
                        </a:rPr>
                        <a:t>[</a:t>
                      </a:r>
                      <a:r>
                        <a:rPr lang="en-US" sz="2000" u="none" strike="noStrike" noProof="0" dirty="0" err="1">
                          <a:effectLst/>
                        </a:rPr>
                        <a:t>verzoek</a:t>
                      </a:r>
                      <a:r>
                        <a:rPr lang="en-US" sz="2000" u="none" strike="noStrike" noProof="0" dirty="0">
                          <a:effectLst/>
                        </a:rPr>
                        <a:t> </a:t>
                      </a:r>
                      <a:r>
                        <a:rPr lang="en-US" sz="2000" u="none" strike="noStrike" noProof="0" dirty="0" err="1">
                          <a:effectLst/>
                        </a:rPr>
                        <a:t>een</a:t>
                      </a:r>
                      <a:r>
                        <a:rPr lang="en-US" sz="2000" u="none" strike="noStrike" noProof="0" dirty="0">
                          <a:effectLst/>
                        </a:rPr>
                        <a:t> </a:t>
                      </a:r>
                      <a:r>
                        <a:rPr lang="en-US" sz="2000" u="none" strike="noStrike" noProof="0" dirty="0" err="1">
                          <a:effectLst/>
                        </a:rPr>
                        <a:t>besluit</a:t>
                      </a:r>
                      <a:r>
                        <a:rPr lang="en-US" sz="2000" u="none" strike="noStrike" noProof="0" dirty="0">
                          <a:effectLst/>
                        </a:rPr>
                        <a:t> </a:t>
                      </a:r>
                      <a:r>
                        <a:rPr lang="en-US" sz="2000" u="none" strike="noStrike" noProof="0" dirty="0" err="1">
                          <a:effectLst/>
                        </a:rPr>
                        <a:t>te</a:t>
                      </a:r>
                      <a:r>
                        <a:rPr lang="en-US" sz="2000" u="none" strike="noStrike" noProof="0" dirty="0">
                          <a:effectLst/>
                        </a:rPr>
                        <a:t> </a:t>
                      </a:r>
                      <a:r>
                        <a:rPr lang="en-US" sz="2000" u="none" strike="noStrike" noProof="0" dirty="0" err="1">
                          <a:effectLst/>
                        </a:rPr>
                        <a:t>nemen</a:t>
                      </a:r>
                      <a:r>
                        <a:rPr lang="en-US" sz="2000" u="none" strike="noStrike" noProof="0" dirty="0">
                          <a:effectLst/>
                        </a:rPr>
                        <a:t>]</a:t>
                      </a:r>
                      <a:endParaRPr lang="en-US" sz="2000" b="0" i="0" u="none" strike="noStrike" noProof="0" dirty="0">
                        <a:solidFill>
                          <a:srgbClr val="000000"/>
                        </a:solidFill>
                        <a:effectLst/>
                        <a:latin typeface="+mn-lt"/>
                      </a:endParaRPr>
                    </a:p>
                  </a:txBody>
                  <a:tcPr marL="80791" marR="80791" marT="40396" marB="40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3659">
                <a:tc>
                  <a:txBody>
                    <a:bodyPr/>
                    <a:lstStyle/>
                    <a:p>
                      <a:pPr algn="l" fontAlgn="t"/>
                      <a:r>
                        <a:rPr lang="en-US" sz="2000" b="0" i="1" u="none" strike="noStrike" noProof="0" dirty="0">
                          <a:solidFill>
                            <a:srgbClr val="000000"/>
                          </a:solidFill>
                          <a:effectLst/>
                          <a:latin typeface="+mn-lt"/>
                        </a:rPr>
                        <a:t>interested party</a:t>
                      </a:r>
                    </a:p>
                  </a:txBody>
                  <a:tcPr marL="80791" marR="80791" marT="40396" marB="40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2000" u="none" strike="noStrike" noProof="0" dirty="0">
                          <a:effectLst/>
                        </a:rPr>
                        <a:t>[</a:t>
                      </a:r>
                      <a:r>
                        <a:rPr lang="en-US" sz="2000" u="none" strike="noStrike" noProof="0" dirty="0" err="1">
                          <a:effectLst/>
                        </a:rPr>
                        <a:t>bestuursorgaan</a:t>
                      </a:r>
                      <a:r>
                        <a:rPr lang="en-US" sz="2000" u="none" strike="noStrike" noProof="0" dirty="0">
                          <a:effectLst/>
                        </a:rPr>
                        <a:t>]</a:t>
                      </a:r>
                      <a:endParaRPr lang="en-US" sz="2000" b="0" i="0" u="none" strike="noStrike" noProof="0" dirty="0">
                        <a:solidFill>
                          <a:srgbClr val="000000"/>
                        </a:solidFill>
                        <a:effectLst/>
                        <a:latin typeface="+mn-lt"/>
                      </a:endParaRPr>
                    </a:p>
                  </a:txBody>
                  <a:tcPr marL="80791" marR="80791" marT="40396" marB="40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algn="l" fontAlgn="t"/>
                      <a:r>
                        <a:rPr lang="en-US" sz="2000" i="1" u="none" strike="noStrike" noProof="0" dirty="0">
                          <a:effectLst/>
                        </a:rPr>
                        <a:t>precondition</a:t>
                      </a:r>
                      <a:endParaRPr lang="en-US" sz="2000" b="0" i="1" u="none" strike="noStrike" noProof="0" dirty="0">
                        <a:solidFill>
                          <a:srgbClr val="000000"/>
                        </a:solidFill>
                        <a:effectLst/>
                        <a:latin typeface="+mn-lt"/>
                      </a:endParaRPr>
                    </a:p>
                  </a:txBody>
                  <a:tcPr marL="80791" marR="80791" marT="40396" marB="40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2000" u="none" strike="noStrike" noProof="0" dirty="0">
                          <a:effectLst/>
                        </a:rPr>
                        <a:t>NIET</a:t>
                      </a:r>
                      <a:br>
                        <a:rPr lang="en-US" sz="2000" u="none" strike="noStrike" noProof="0" dirty="0">
                          <a:effectLst/>
                        </a:rPr>
                      </a:br>
                      <a:r>
                        <a:rPr lang="en-US" sz="2000" u="none" strike="noStrike" noProof="0" dirty="0">
                          <a:effectLst/>
                        </a:rPr>
                        <a:t>[</a:t>
                      </a:r>
                      <a:r>
                        <a:rPr lang="en-US" sz="2000" u="none" strike="noStrike" noProof="0" dirty="0" err="1">
                          <a:effectLst/>
                        </a:rPr>
                        <a:t>bij</a:t>
                      </a:r>
                      <a:r>
                        <a:rPr lang="en-US" sz="2000" u="none" strike="noStrike" noProof="0" dirty="0">
                          <a:effectLst/>
                        </a:rPr>
                        <a:t> </a:t>
                      </a:r>
                      <a:r>
                        <a:rPr lang="en-US" sz="2000" u="none" strike="noStrike" noProof="0" dirty="0" err="1">
                          <a:effectLst/>
                        </a:rPr>
                        <a:t>wettelijk</a:t>
                      </a:r>
                      <a:r>
                        <a:rPr lang="en-US" sz="2000" u="none" strike="noStrike" noProof="0" dirty="0">
                          <a:effectLst/>
                        </a:rPr>
                        <a:t> </a:t>
                      </a:r>
                      <a:r>
                        <a:rPr lang="en-US" sz="2000" u="none" strike="noStrike" noProof="0" dirty="0" err="1">
                          <a:effectLst/>
                        </a:rPr>
                        <a:t>voorschrift</a:t>
                      </a:r>
                      <a:r>
                        <a:rPr lang="en-US" sz="2000" u="none" strike="noStrike" noProof="0" dirty="0">
                          <a:effectLst/>
                        </a:rPr>
                        <a:t> is </a:t>
                      </a:r>
                      <a:r>
                        <a:rPr lang="en-US" sz="2000" u="none" strike="noStrike" noProof="0" dirty="0" err="1">
                          <a:effectLst/>
                        </a:rPr>
                        <a:t>anders</a:t>
                      </a:r>
                      <a:r>
                        <a:rPr lang="en-US" sz="2000" u="none" strike="noStrike" noProof="0" dirty="0">
                          <a:effectLst/>
                        </a:rPr>
                        <a:t> </a:t>
                      </a:r>
                      <a:r>
                        <a:rPr lang="en-US" sz="2000" u="none" strike="noStrike" noProof="0" dirty="0" err="1">
                          <a:effectLst/>
                        </a:rPr>
                        <a:t>bepaald</a:t>
                      </a:r>
                      <a:r>
                        <a:rPr lang="en-US" sz="2000" u="none" strike="noStrike" noProof="0" dirty="0">
                          <a:effectLst/>
                        </a:rPr>
                        <a:t>]</a:t>
                      </a:r>
                    </a:p>
                  </a:txBody>
                  <a:tcPr marL="80791" marR="80791" marT="40396" marB="40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792589">
                <a:tc>
                  <a:txBody>
                    <a:bodyPr/>
                    <a:lstStyle/>
                    <a:p>
                      <a:pPr algn="l" fontAlgn="t"/>
                      <a:r>
                        <a:rPr lang="en-US" sz="2000" i="1" u="none" strike="noStrike" noProof="0" dirty="0">
                          <a:effectLst/>
                        </a:rPr>
                        <a:t>postcondition (creating)</a:t>
                      </a:r>
                      <a:endParaRPr lang="en-US" sz="2000" b="0" i="1" u="none" strike="noStrike" noProof="0" dirty="0">
                        <a:solidFill>
                          <a:srgbClr val="000000"/>
                        </a:solidFill>
                        <a:effectLst/>
                        <a:latin typeface="+mn-lt"/>
                      </a:endParaRPr>
                    </a:p>
                  </a:txBody>
                  <a:tcPr marL="80791" marR="80791" marT="40396" marB="40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2000" u="none" strike="noStrike" noProof="0" dirty="0">
                          <a:effectLst/>
                        </a:rPr>
                        <a:t>[</a:t>
                      </a:r>
                      <a:r>
                        <a:rPr lang="en-US" sz="2000" u="none" strike="noStrike" noProof="0" dirty="0" err="1">
                          <a:effectLst/>
                        </a:rPr>
                        <a:t>aanvraag</a:t>
                      </a:r>
                      <a:r>
                        <a:rPr lang="en-US" sz="2000" u="none" strike="noStrike" noProof="0" dirty="0">
                          <a:effectLst/>
                        </a:rPr>
                        <a:t>];</a:t>
                      </a:r>
                      <a:br>
                        <a:rPr lang="en-US" sz="2000" u="none" strike="noStrike" noProof="0" dirty="0">
                          <a:effectLst/>
                        </a:rPr>
                      </a:br>
                      <a:r>
                        <a:rPr lang="en-US" sz="2000" u="none" strike="noStrike" noProof="0" dirty="0">
                          <a:effectLst/>
                        </a:rPr>
                        <a:t>&lt;</a:t>
                      </a:r>
                      <a:r>
                        <a:rPr lang="en-US" sz="2000" u="none" strike="noStrike" noProof="0" dirty="0" err="1">
                          <a:effectLst/>
                        </a:rPr>
                        <a:t>schriftelijk</a:t>
                      </a:r>
                      <a:r>
                        <a:rPr lang="en-US" sz="2000" u="none" strike="noStrike" noProof="0" dirty="0">
                          <a:effectLst/>
                        </a:rPr>
                        <a:t> </a:t>
                      </a:r>
                      <a:r>
                        <a:rPr lang="en-US" sz="2000" u="none" strike="noStrike" noProof="0" dirty="0" err="1">
                          <a:effectLst/>
                        </a:rPr>
                        <a:t>indienen</a:t>
                      </a:r>
                      <a:r>
                        <a:rPr lang="en-US" sz="2000" u="none" strike="noStrike" noProof="0" dirty="0">
                          <a:effectLst/>
                        </a:rPr>
                        <a:t> </a:t>
                      </a:r>
                      <a:r>
                        <a:rPr lang="en-US" sz="2000" u="none" strike="noStrike" noProof="0" dirty="0" err="1">
                          <a:effectLst/>
                        </a:rPr>
                        <a:t>aanvraag</a:t>
                      </a:r>
                      <a:r>
                        <a:rPr lang="en-US" sz="2000" u="none" strike="noStrike" noProof="0" dirty="0">
                          <a:effectLst/>
                        </a:rPr>
                        <a:t>&gt;;</a:t>
                      </a:r>
                      <a:br>
                        <a:rPr lang="en-US" sz="2000" u="none" strike="noStrike" noProof="0" dirty="0">
                          <a:effectLst/>
                        </a:rPr>
                      </a:br>
                      <a:r>
                        <a:rPr lang="en-US" sz="2000" u="none" strike="noStrike" noProof="0" dirty="0">
                          <a:effectLst/>
                        </a:rPr>
                        <a:t>&lt;</a:t>
                      </a:r>
                      <a:r>
                        <a:rPr lang="en-US" sz="2000" u="none" strike="noStrike" noProof="0" dirty="0" err="1">
                          <a:effectLst/>
                        </a:rPr>
                        <a:t>aanvraag</a:t>
                      </a:r>
                      <a:r>
                        <a:rPr lang="en-US" sz="2000" u="none" strike="noStrike" noProof="0" dirty="0">
                          <a:effectLst/>
                        </a:rPr>
                        <a:t> </a:t>
                      </a:r>
                      <a:r>
                        <a:rPr lang="en-US" sz="2000" u="none" strike="noStrike" noProof="0" dirty="0" err="1">
                          <a:effectLst/>
                        </a:rPr>
                        <a:t>indienen</a:t>
                      </a:r>
                      <a:r>
                        <a:rPr lang="en-US" sz="2000" u="none" strike="noStrike" noProof="0" dirty="0">
                          <a:effectLst/>
                        </a:rPr>
                        <a:t> </a:t>
                      </a:r>
                      <a:r>
                        <a:rPr lang="en-US" sz="2000" u="none" strike="noStrike" noProof="0" dirty="0" err="1">
                          <a:effectLst/>
                        </a:rPr>
                        <a:t>bij</a:t>
                      </a:r>
                      <a:r>
                        <a:rPr lang="en-US" sz="2000" u="none" strike="noStrike" noProof="0" dirty="0">
                          <a:effectLst/>
                        </a:rPr>
                        <a:t> </a:t>
                      </a:r>
                      <a:r>
                        <a:rPr lang="en-US" sz="2000" u="none" strike="noStrike" noProof="0" dirty="0" err="1">
                          <a:effectLst/>
                        </a:rPr>
                        <a:t>bevoegd</a:t>
                      </a:r>
                      <a:r>
                        <a:rPr lang="en-US" sz="2000" u="none" strike="noStrike" noProof="0" dirty="0">
                          <a:effectLst/>
                        </a:rPr>
                        <a:t> </a:t>
                      </a:r>
                      <a:r>
                        <a:rPr lang="en-US" sz="2000" u="none" strike="noStrike" noProof="0" dirty="0" err="1">
                          <a:effectLst/>
                        </a:rPr>
                        <a:t>bestuursorgaan</a:t>
                      </a:r>
                      <a:r>
                        <a:rPr lang="en-US" sz="2000" u="none" strike="noStrike" noProof="0" dirty="0">
                          <a:effectLst/>
                        </a:rPr>
                        <a:t>&gt;;</a:t>
                      </a:r>
                      <a:br>
                        <a:rPr lang="en-US" sz="2000" u="none" strike="noStrike" noProof="0" dirty="0">
                          <a:effectLst/>
                        </a:rPr>
                      </a:br>
                      <a:r>
                        <a:rPr lang="en-US" sz="2000" u="none" strike="noStrike" noProof="0" dirty="0">
                          <a:effectLst/>
                        </a:rPr>
                        <a:t>&lt;</a:t>
                      </a:r>
                      <a:r>
                        <a:rPr lang="en-US" sz="2000" u="none" strike="noStrike" noProof="0" dirty="0" err="1">
                          <a:effectLst/>
                        </a:rPr>
                        <a:t>aanvraag</a:t>
                      </a:r>
                      <a:r>
                        <a:rPr lang="en-US" sz="2000" u="none" strike="noStrike" noProof="0" dirty="0">
                          <a:effectLst/>
                        </a:rPr>
                        <a:t> </a:t>
                      </a:r>
                      <a:r>
                        <a:rPr lang="en-US" sz="2000" u="none" strike="noStrike" noProof="0" dirty="0" err="1">
                          <a:effectLst/>
                        </a:rPr>
                        <a:t>ondertekenen</a:t>
                      </a:r>
                      <a:r>
                        <a:rPr lang="en-US" sz="2000" u="none" strike="noStrike" noProof="0" dirty="0">
                          <a:effectLst/>
                        </a:rPr>
                        <a:t> </a:t>
                      </a:r>
                      <a:r>
                        <a:rPr lang="en-US" sz="2000" u="none" strike="noStrike" noProof="0" dirty="0" err="1">
                          <a:effectLst/>
                        </a:rPr>
                        <a:t>en</a:t>
                      </a:r>
                      <a:r>
                        <a:rPr lang="en-US" sz="2000" u="none" strike="noStrike" noProof="0" dirty="0">
                          <a:effectLst/>
                        </a:rPr>
                        <a:t> naam </a:t>
                      </a:r>
                      <a:r>
                        <a:rPr lang="en-US" sz="2000" u="none" strike="noStrike" noProof="0" dirty="0" err="1">
                          <a:effectLst/>
                        </a:rPr>
                        <a:t>aanvrager</a:t>
                      </a:r>
                      <a:r>
                        <a:rPr lang="en-US" sz="2000" u="none" strike="noStrike" noProof="0" dirty="0">
                          <a:effectLst/>
                        </a:rPr>
                        <a:t>, </a:t>
                      </a:r>
                      <a:r>
                        <a:rPr lang="en-US" sz="2000" u="none" strike="noStrike" noProof="0" dirty="0" err="1">
                          <a:effectLst/>
                        </a:rPr>
                        <a:t>adres</a:t>
                      </a:r>
                      <a:r>
                        <a:rPr lang="en-US" sz="2000" u="none" strike="noStrike" noProof="0" dirty="0">
                          <a:effectLst/>
                        </a:rPr>
                        <a:t>, </a:t>
                      </a:r>
                      <a:r>
                        <a:rPr lang="en-US" sz="2000" u="none" strike="noStrike" noProof="0" dirty="0" err="1">
                          <a:effectLst/>
                        </a:rPr>
                        <a:t>dagtekening</a:t>
                      </a:r>
                      <a:r>
                        <a:rPr lang="en-US" sz="2000" u="none" strike="noStrike" noProof="0" dirty="0">
                          <a:effectLst/>
                        </a:rPr>
                        <a:t> </a:t>
                      </a:r>
                      <a:r>
                        <a:rPr lang="en-US" sz="2000" u="none" strike="noStrike" noProof="0" dirty="0" err="1">
                          <a:effectLst/>
                        </a:rPr>
                        <a:t>en</a:t>
                      </a:r>
                      <a:r>
                        <a:rPr lang="en-US" sz="2000" u="none" strike="noStrike" noProof="0" dirty="0">
                          <a:effectLst/>
                        </a:rPr>
                        <a:t> </a:t>
                      </a:r>
                      <a:r>
                        <a:rPr lang="en-US" sz="2000" u="none" strike="noStrike" noProof="0" dirty="0" err="1">
                          <a:effectLst/>
                        </a:rPr>
                        <a:t>aanduiding</a:t>
                      </a:r>
                      <a:r>
                        <a:rPr lang="en-US" sz="2000" u="none" strike="noStrike" noProof="0" dirty="0">
                          <a:effectLst/>
                        </a:rPr>
                        <a:t> </a:t>
                      </a:r>
                      <a:r>
                        <a:rPr lang="en-US" sz="2000" u="none" strike="noStrike" noProof="0" dirty="0" err="1">
                          <a:effectLst/>
                        </a:rPr>
                        <a:t>doen</a:t>
                      </a:r>
                      <a:r>
                        <a:rPr lang="en-US" sz="2000" u="none" strike="noStrike" noProof="0" dirty="0">
                          <a:effectLst/>
                        </a:rPr>
                        <a:t> </a:t>
                      </a:r>
                      <a:r>
                        <a:rPr lang="en-US" sz="2000" u="none" strike="noStrike" noProof="0" dirty="0" err="1">
                          <a:effectLst/>
                        </a:rPr>
                        <a:t>bevatten</a:t>
                      </a:r>
                      <a:r>
                        <a:rPr lang="en-US" sz="2000" u="none" strike="noStrike" noProof="0" dirty="0">
                          <a:effectLst/>
                        </a:rPr>
                        <a:t>&gt;;</a:t>
                      </a:r>
                      <a:br>
                        <a:rPr lang="en-US" sz="2000" u="none" strike="noStrike" noProof="0" dirty="0">
                          <a:effectLst/>
                        </a:rPr>
                      </a:br>
                      <a:r>
                        <a:rPr lang="en-US" sz="2000" u="none" strike="noStrike" noProof="0" dirty="0">
                          <a:effectLst/>
                        </a:rPr>
                        <a:t>&lt;</a:t>
                      </a:r>
                      <a:r>
                        <a:rPr lang="en-US" sz="2000" u="none" strike="noStrike" noProof="0" dirty="0" err="1">
                          <a:effectLst/>
                        </a:rPr>
                        <a:t>verschaffen</a:t>
                      </a:r>
                      <a:r>
                        <a:rPr lang="en-US" sz="2000" u="none" strike="noStrike" noProof="0" dirty="0">
                          <a:effectLst/>
                        </a:rPr>
                        <a:t> </a:t>
                      </a:r>
                      <a:r>
                        <a:rPr lang="en-US" sz="2000" u="none" strike="noStrike" noProof="0" dirty="0" err="1">
                          <a:effectLst/>
                        </a:rPr>
                        <a:t>gegevens</a:t>
                      </a:r>
                      <a:r>
                        <a:rPr lang="en-US" sz="2000" u="none" strike="noStrike" noProof="0" dirty="0">
                          <a:effectLst/>
                        </a:rPr>
                        <a:t> </a:t>
                      </a:r>
                      <a:r>
                        <a:rPr lang="en-US" sz="2000" u="none" strike="noStrike" noProof="0" dirty="0" err="1">
                          <a:effectLst/>
                        </a:rPr>
                        <a:t>nodig</a:t>
                      </a:r>
                      <a:r>
                        <a:rPr lang="en-US" sz="2000" u="none" strike="noStrike" noProof="0" dirty="0">
                          <a:effectLst/>
                        </a:rPr>
                        <a:t> om </a:t>
                      </a:r>
                      <a:r>
                        <a:rPr lang="en-US" sz="2000" u="none" strike="noStrike" noProof="0" dirty="0" err="1">
                          <a:effectLst/>
                        </a:rPr>
                        <a:t>besluit</a:t>
                      </a:r>
                      <a:r>
                        <a:rPr lang="en-US" sz="2000" u="none" strike="noStrike" noProof="0" dirty="0">
                          <a:effectLst/>
                        </a:rPr>
                        <a:t> </a:t>
                      </a:r>
                      <a:r>
                        <a:rPr lang="en-US" sz="2000" u="none" strike="noStrike" noProof="0" dirty="0" err="1">
                          <a:effectLst/>
                        </a:rPr>
                        <a:t>te</a:t>
                      </a:r>
                      <a:r>
                        <a:rPr lang="en-US" sz="2000" u="none" strike="noStrike" noProof="0" dirty="0">
                          <a:effectLst/>
                        </a:rPr>
                        <a:t> </a:t>
                      </a:r>
                      <a:r>
                        <a:rPr lang="en-US" sz="2000" u="none" strike="noStrike" noProof="0" dirty="0" err="1">
                          <a:effectLst/>
                        </a:rPr>
                        <a:t>nemen</a:t>
                      </a:r>
                      <a:r>
                        <a:rPr lang="en-US" sz="2000" u="none" strike="noStrike" noProof="0" dirty="0">
                          <a:effectLst/>
                        </a:rPr>
                        <a:t>&gt;;</a:t>
                      </a:r>
                      <a:br>
                        <a:rPr lang="en-US" sz="2000" u="none" strike="noStrike" noProof="0" dirty="0">
                          <a:effectLst/>
                        </a:rPr>
                      </a:br>
                      <a:r>
                        <a:rPr lang="en-US" sz="2000" u="none" strike="noStrike" noProof="0" dirty="0">
                          <a:effectLst/>
                        </a:rPr>
                        <a:t>&lt;</a:t>
                      </a:r>
                      <a:r>
                        <a:rPr lang="en-US" sz="2000" u="none" strike="noStrike" noProof="0" dirty="0" err="1">
                          <a:effectLst/>
                        </a:rPr>
                        <a:t>vergaren</a:t>
                      </a:r>
                      <a:r>
                        <a:rPr lang="en-US" sz="2000" u="none" strike="noStrike" noProof="0" dirty="0">
                          <a:effectLst/>
                        </a:rPr>
                        <a:t> </a:t>
                      </a:r>
                      <a:r>
                        <a:rPr lang="en-US" sz="2000" u="none" strike="noStrike" noProof="0" dirty="0" err="1">
                          <a:effectLst/>
                        </a:rPr>
                        <a:t>nodige</a:t>
                      </a:r>
                      <a:r>
                        <a:rPr lang="en-US" sz="2000" u="none" strike="noStrike" noProof="0" dirty="0">
                          <a:effectLst/>
                        </a:rPr>
                        <a:t> </a:t>
                      </a:r>
                      <a:r>
                        <a:rPr lang="en-US" sz="2000" u="none" strike="noStrike" noProof="0" dirty="0" err="1">
                          <a:effectLst/>
                        </a:rPr>
                        <a:t>kennis</a:t>
                      </a:r>
                      <a:r>
                        <a:rPr lang="en-US" sz="2000" u="none" strike="noStrike" noProof="0" dirty="0">
                          <a:effectLst/>
                        </a:rPr>
                        <a:t>&gt;;</a:t>
                      </a:r>
                      <a:br>
                        <a:rPr lang="en-US" sz="2000" u="none" strike="noStrike" noProof="0" dirty="0">
                          <a:effectLst/>
                        </a:rPr>
                      </a:br>
                      <a:r>
                        <a:rPr lang="en-US" sz="2000" u="none" strike="noStrike" noProof="0" dirty="0">
                          <a:effectLst/>
                        </a:rPr>
                        <a:t>&lt;</a:t>
                      </a:r>
                      <a:r>
                        <a:rPr lang="en-US" sz="2000" u="none" strike="noStrike" noProof="0" dirty="0" err="1">
                          <a:effectLst/>
                        </a:rPr>
                        <a:t>besluit</a:t>
                      </a:r>
                      <a:r>
                        <a:rPr lang="en-US" sz="2000" u="none" strike="noStrike" noProof="0" dirty="0">
                          <a:effectLst/>
                        </a:rPr>
                        <a:t> </a:t>
                      </a:r>
                      <a:r>
                        <a:rPr lang="en-US" sz="2000" u="none" strike="noStrike" noProof="0" dirty="0" err="1">
                          <a:effectLst/>
                        </a:rPr>
                        <a:t>berust</a:t>
                      </a:r>
                      <a:r>
                        <a:rPr lang="en-US" sz="2000" u="none" strike="noStrike" noProof="0" dirty="0">
                          <a:effectLst/>
                        </a:rPr>
                        <a:t> op </a:t>
                      </a:r>
                      <a:r>
                        <a:rPr lang="en-US" sz="2000" u="none" strike="noStrike" noProof="0" dirty="0" err="1">
                          <a:effectLst/>
                        </a:rPr>
                        <a:t>deugdelijke</a:t>
                      </a:r>
                      <a:r>
                        <a:rPr lang="en-US" sz="2000" u="none" strike="noStrike" noProof="0" dirty="0">
                          <a:effectLst/>
                        </a:rPr>
                        <a:t> </a:t>
                      </a:r>
                      <a:r>
                        <a:rPr lang="en-US" sz="2000" u="none" strike="noStrike" noProof="0" dirty="0" err="1">
                          <a:effectLst/>
                        </a:rPr>
                        <a:t>motivering</a:t>
                      </a:r>
                      <a:r>
                        <a:rPr lang="en-US" sz="2000" u="none" strike="noStrike" noProof="0" dirty="0">
                          <a:effectLst/>
                        </a:rPr>
                        <a:t>&gt;;</a:t>
                      </a:r>
                      <a:br>
                        <a:rPr lang="en-US" sz="2000" u="none" strike="noStrike" noProof="0" dirty="0">
                          <a:effectLst/>
                        </a:rPr>
                      </a:br>
                      <a:r>
                        <a:rPr lang="en-US" sz="2000" u="none" strike="noStrike" noProof="0" dirty="0">
                          <a:effectLst/>
                        </a:rPr>
                        <a:t>&lt;</a:t>
                      </a:r>
                      <a:r>
                        <a:rPr lang="en-US" sz="2000" u="none" strike="noStrike" noProof="0" dirty="0" err="1">
                          <a:effectLst/>
                        </a:rPr>
                        <a:t>beschikking</a:t>
                      </a:r>
                      <a:r>
                        <a:rPr lang="en-US" sz="2000" u="none" strike="noStrike" noProof="0" dirty="0">
                          <a:effectLst/>
                        </a:rPr>
                        <a:t> </a:t>
                      </a:r>
                      <a:r>
                        <a:rPr lang="en-US" sz="2000" u="none" strike="noStrike" noProof="0" dirty="0" err="1">
                          <a:effectLst/>
                        </a:rPr>
                        <a:t>geven</a:t>
                      </a:r>
                      <a:r>
                        <a:rPr lang="en-US" sz="2000" u="none" strike="noStrike" noProof="0" dirty="0">
                          <a:effectLst/>
                        </a:rPr>
                        <a:t> </a:t>
                      </a:r>
                      <a:r>
                        <a:rPr lang="en-US" sz="2000" u="none" strike="noStrike" noProof="0" dirty="0" err="1">
                          <a:effectLst/>
                        </a:rPr>
                        <a:t>binnen</a:t>
                      </a:r>
                      <a:r>
                        <a:rPr lang="en-US" sz="2000" u="none" strike="noStrike" noProof="0" dirty="0">
                          <a:effectLst/>
                        </a:rPr>
                        <a:t> </a:t>
                      </a:r>
                      <a:r>
                        <a:rPr lang="en-US" sz="2000" u="none" strike="noStrike" noProof="0" dirty="0" err="1">
                          <a:effectLst/>
                        </a:rPr>
                        <a:t>termijn</a:t>
                      </a:r>
                      <a:r>
                        <a:rPr lang="en-US" sz="2000" u="none" strike="noStrike" noProof="0" dirty="0">
                          <a:effectLst/>
                        </a:rPr>
                        <a:t>&gt;</a:t>
                      </a:r>
                    </a:p>
                  </a:txBody>
                  <a:tcPr marL="80791" marR="80791" marT="40396" marB="40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597858">
                <a:tc>
                  <a:txBody>
                    <a:bodyPr/>
                    <a:lstStyle/>
                    <a:p>
                      <a:pPr algn="l" fontAlgn="t"/>
                      <a:r>
                        <a:rPr lang="en-US" sz="2000" i="1" u="none" strike="noStrike" noProof="0" dirty="0">
                          <a:effectLst/>
                        </a:rPr>
                        <a:t>postcondition (terminating)</a:t>
                      </a:r>
                      <a:endParaRPr lang="en-US" sz="2000" b="0" i="1" u="none" strike="noStrike" noProof="0" dirty="0">
                        <a:solidFill>
                          <a:srgbClr val="000000"/>
                        </a:solidFill>
                        <a:effectLst/>
                        <a:latin typeface="+mn-lt"/>
                      </a:endParaRPr>
                    </a:p>
                  </a:txBody>
                  <a:tcPr marL="80791" marR="80791" marT="40396" marB="40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noProof="0" dirty="0">
                          <a:solidFill>
                            <a:srgbClr val="454545"/>
                          </a:solidFill>
                          <a:effectLst/>
                          <a:latin typeface="+mn-lt"/>
                        </a:rPr>
                        <a:t>(-)</a:t>
                      </a:r>
                    </a:p>
                  </a:txBody>
                  <a:tcPr marL="80791" marR="80791" marT="40396" marB="40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91523">
                <a:tc>
                  <a:txBody>
                    <a:bodyPr/>
                    <a:lstStyle/>
                    <a:p>
                      <a:r>
                        <a:rPr lang="en-US" sz="2000" i="1" noProof="0" dirty="0">
                          <a:solidFill>
                            <a:srgbClr val="454545"/>
                          </a:solidFill>
                          <a:effectLst/>
                          <a:latin typeface="+mn-lt"/>
                        </a:rPr>
                        <a:t>source of norm</a:t>
                      </a:r>
                    </a:p>
                  </a:txBody>
                  <a:tcPr marL="42079" marR="42079" marT="8416" marB="84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noProof="0" dirty="0">
                          <a:solidFill>
                            <a:srgbClr val="454545"/>
                          </a:solidFill>
                          <a:effectLst/>
                          <a:latin typeface="+mn-lt"/>
                        </a:rPr>
                        <a:t>Art. 1:3 lid 3 </a:t>
                      </a:r>
                      <a:r>
                        <a:rPr lang="en-US" sz="2000" noProof="0" dirty="0" err="1">
                          <a:solidFill>
                            <a:srgbClr val="454545"/>
                          </a:solidFill>
                          <a:effectLst/>
                          <a:latin typeface="+mn-lt"/>
                        </a:rPr>
                        <a:t>Awb</a:t>
                      </a:r>
                      <a:endParaRPr lang="en-US" sz="2000" noProof="0" dirty="0">
                        <a:solidFill>
                          <a:srgbClr val="454545"/>
                        </a:solidFill>
                        <a:effectLst/>
                        <a:latin typeface="+mn-lt"/>
                      </a:endParaRPr>
                    </a:p>
                  </a:txBody>
                  <a:tcPr marL="42079" marR="42079" marT="8416" marB="84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9293144"/>
                  </a:ext>
                </a:extLst>
              </a:tr>
            </a:tbl>
          </a:graphicData>
        </a:graphic>
      </p:graphicFrame>
    </p:spTree>
    <p:extLst>
      <p:ext uri="{BB962C8B-B14F-4D97-AF65-F5344CB8AC3E}">
        <p14:creationId xmlns:p14="http://schemas.microsoft.com/office/powerpoint/2010/main" val="28709857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EF13D2-2A0A-1749-9D5F-2DA380BE6F9B}"/>
              </a:ext>
            </a:extLst>
          </p:cNvPr>
          <p:cNvSpPr>
            <a:spLocks noGrp="1"/>
          </p:cNvSpPr>
          <p:nvPr>
            <p:ph type="ctrTitle"/>
          </p:nvPr>
        </p:nvSpPr>
        <p:spPr>
          <a:xfrm>
            <a:off x="1524000" y="1957588"/>
            <a:ext cx="9410164" cy="3213749"/>
          </a:xfrm>
        </p:spPr>
        <p:txBody>
          <a:bodyPr>
            <a:normAutofit/>
          </a:bodyPr>
          <a:lstStyle/>
          <a:p>
            <a:pPr algn="l"/>
            <a:r>
              <a:rPr lang="nl-NL" dirty="0"/>
              <a:t>Hoe neem je een besluit?</a:t>
            </a:r>
            <a:br>
              <a:rPr lang="nl-NL" dirty="0"/>
            </a:br>
            <a:br>
              <a:rPr lang="nl-NL" dirty="0"/>
            </a:br>
            <a:r>
              <a:rPr lang="nl-NL" sz="4000" dirty="0"/>
              <a:t>- Wanneer willig je een aanvraag in?</a:t>
            </a:r>
            <a:br>
              <a:rPr lang="nl-NL" sz="4000" dirty="0"/>
            </a:br>
            <a:r>
              <a:rPr lang="nl-NL" sz="4000" dirty="0"/>
              <a:t>- Wanneer wijs je af?</a:t>
            </a:r>
          </a:p>
        </p:txBody>
      </p:sp>
    </p:spTree>
    <p:extLst>
      <p:ext uri="{BB962C8B-B14F-4D97-AF65-F5344CB8AC3E}">
        <p14:creationId xmlns:p14="http://schemas.microsoft.com/office/powerpoint/2010/main" val="627517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0F94F33-9795-C74F-A3B6-641EDA09C6F9}"/>
              </a:ext>
            </a:extLst>
          </p:cNvPr>
          <p:cNvSpPr>
            <a:spLocks noGrp="1"/>
          </p:cNvSpPr>
          <p:nvPr>
            <p:ph type="title"/>
          </p:nvPr>
        </p:nvSpPr>
        <p:spPr/>
        <p:txBody>
          <a:bodyPr/>
          <a:lstStyle/>
          <a:p>
            <a:r>
              <a:rPr lang="nl-NL" dirty="0"/>
              <a:t>Hoe zit het met maatwerk en uitzonderingen?</a:t>
            </a:r>
          </a:p>
        </p:txBody>
      </p:sp>
      <p:sp>
        <p:nvSpPr>
          <p:cNvPr id="3" name="Tijdelijke aanduiding voor inhoud 2">
            <a:extLst>
              <a:ext uri="{FF2B5EF4-FFF2-40B4-BE49-F238E27FC236}">
                <a16:creationId xmlns:a16="http://schemas.microsoft.com/office/drawing/2014/main" id="{66D5D127-D3CE-B241-993C-2088DBA81AC7}"/>
              </a:ext>
            </a:extLst>
          </p:cNvPr>
          <p:cNvSpPr>
            <a:spLocks noGrp="1"/>
          </p:cNvSpPr>
          <p:nvPr>
            <p:ph idx="1"/>
          </p:nvPr>
        </p:nvSpPr>
        <p:spPr/>
        <p:txBody>
          <a:bodyPr>
            <a:normAutofit lnSpcReduction="10000"/>
          </a:bodyPr>
          <a:lstStyle/>
          <a:p>
            <a:pPr marL="0" indent="0">
              <a:buNone/>
            </a:pPr>
            <a:endParaRPr lang="nl-NL" dirty="0"/>
          </a:p>
          <a:p>
            <a:pPr marL="0" indent="0">
              <a:buNone/>
            </a:pPr>
            <a:r>
              <a:rPr lang="nl-NL" dirty="0"/>
              <a:t>In art. 3:4 lid 2 </a:t>
            </a:r>
            <a:r>
              <a:rPr lang="nl-NL" dirty="0" err="1"/>
              <a:t>Awb</a:t>
            </a:r>
            <a:r>
              <a:rPr lang="nl-NL" dirty="0"/>
              <a:t> is het evenredigheidsbeginsel vastgelegd. Een negatief besluit mag nooit onevenredig negatieve gevolgen hebben voor een belanghebbende.</a:t>
            </a:r>
          </a:p>
          <a:p>
            <a:pPr marL="0" indent="0">
              <a:buNone/>
            </a:pPr>
            <a:endParaRPr lang="nl-NL" dirty="0"/>
          </a:p>
          <a:p>
            <a:pPr marL="0" indent="0">
              <a:buNone/>
            </a:pPr>
            <a:r>
              <a:rPr lang="nl-NL" b="1" dirty="0"/>
              <a:t>Vraag</a:t>
            </a:r>
          </a:p>
          <a:p>
            <a:pPr marL="514350" indent="-514350">
              <a:buFont typeface="+mj-lt"/>
              <a:buAutoNum type="arabicPeriod"/>
            </a:pPr>
            <a:r>
              <a:rPr lang="nl-NL" dirty="0"/>
              <a:t>Hoe pas je het evenredigheidsprincipe toe bij automatische besluitvorming?</a:t>
            </a:r>
          </a:p>
          <a:p>
            <a:pPr marL="514350" indent="-514350">
              <a:buFont typeface="+mj-lt"/>
              <a:buAutoNum type="arabicPeriod"/>
            </a:pPr>
            <a:r>
              <a:rPr lang="nl-NL" dirty="0"/>
              <a:t>Hoe leg je een besluit uit als het algoritme dat het besluit neemt een ‘black box’ is?</a:t>
            </a:r>
          </a:p>
          <a:p>
            <a:pPr marL="0" indent="0">
              <a:buNone/>
            </a:pPr>
            <a:endParaRPr lang="nl-NL" dirty="0"/>
          </a:p>
        </p:txBody>
      </p:sp>
    </p:spTree>
    <p:extLst>
      <p:ext uri="{BB962C8B-B14F-4D97-AF65-F5344CB8AC3E}">
        <p14:creationId xmlns:p14="http://schemas.microsoft.com/office/powerpoint/2010/main" val="4137724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el 3">
            <a:extLst>
              <a:ext uri="{FF2B5EF4-FFF2-40B4-BE49-F238E27FC236}">
                <a16:creationId xmlns:a16="http://schemas.microsoft.com/office/drawing/2014/main" id="{21093D57-7574-844B-8B06-55B8D0BA5255}"/>
              </a:ext>
            </a:extLst>
          </p:cNvPr>
          <p:cNvSpPr>
            <a:spLocks noGrp="1"/>
          </p:cNvSpPr>
          <p:nvPr>
            <p:ph type="ctrTitle"/>
          </p:nvPr>
        </p:nvSpPr>
        <p:spPr>
          <a:xfrm>
            <a:off x="2555631" y="1441938"/>
            <a:ext cx="7080738" cy="3974124"/>
          </a:xfrm>
        </p:spPr>
        <p:txBody>
          <a:bodyPr vert="horz" lIns="91440" tIns="45720" rIns="91440" bIns="45720" rtlCol="0" anchor="ctr">
            <a:normAutofit/>
          </a:bodyPr>
          <a:lstStyle/>
          <a:p>
            <a:r>
              <a:rPr lang="en-US" sz="5400">
                <a:solidFill>
                  <a:schemeClr val="bg1">
                    <a:lumMod val="95000"/>
                    <a:lumOff val="5000"/>
                  </a:schemeClr>
                </a:solidFill>
              </a:rPr>
              <a:t>Vragen?</a:t>
            </a:r>
          </a:p>
        </p:txBody>
      </p:sp>
    </p:spTree>
    <p:extLst>
      <p:ext uri="{BB962C8B-B14F-4D97-AF65-F5344CB8AC3E}">
        <p14:creationId xmlns:p14="http://schemas.microsoft.com/office/powerpoint/2010/main" val="361588776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68007A3-02D1-6C4A-B784-004DDE48B1CC}"/>
              </a:ext>
            </a:extLst>
          </p:cNvPr>
          <p:cNvSpPr>
            <a:spLocks noGrp="1"/>
          </p:cNvSpPr>
          <p:nvPr>
            <p:ph type="ctrTitle"/>
          </p:nvPr>
        </p:nvSpPr>
        <p:spPr>
          <a:xfrm>
            <a:off x="1524000" y="1725930"/>
            <a:ext cx="9144000" cy="3428999"/>
          </a:xfrm>
        </p:spPr>
        <p:txBody>
          <a:bodyPr>
            <a:normAutofit/>
          </a:bodyPr>
          <a:lstStyle/>
          <a:p>
            <a:r>
              <a:rPr lang="nl-NL" dirty="0"/>
              <a:t>Hoe bouw je </a:t>
            </a:r>
            <a:r>
              <a:rPr lang="nl-NL" dirty="0" err="1"/>
              <a:t>regelgebaseerd</a:t>
            </a:r>
            <a:r>
              <a:rPr lang="nl-NL" dirty="0"/>
              <a:t> vertrouwen in publieke dienstverlening?</a:t>
            </a:r>
            <a:br>
              <a:rPr lang="nl-NL" dirty="0"/>
            </a:br>
            <a:endParaRPr lang="nl-NL" dirty="0"/>
          </a:p>
        </p:txBody>
      </p:sp>
    </p:spTree>
    <p:extLst>
      <p:ext uri="{BB962C8B-B14F-4D97-AF65-F5344CB8AC3E}">
        <p14:creationId xmlns:p14="http://schemas.microsoft.com/office/powerpoint/2010/main" val="1686064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AFDC4D-8878-484C-B1DD-EF2E872F0FEC}"/>
              </a:ext>
            </a:extLst>
          </p:cNvPr>
          <p:cNvSpPr>
            <a:spLocks noGrp="1"/>
          </p:cNvSpPr>
          <p:nvPr>
            <p:ph type="title"/>
          </p:nvPr>
        </p:nvSpPr>
        <p:spPr>
          <a:xfrm>
            <a:off x="605790" y="365125"/>
            <a:ext cx="11498580" cy="1325563"/>
          </a:xfrm>
        </p:spPr>
        <p:txBody>
          <a:bodyPr/>
          <a:lstStyle/>
          <a:p>
            <a:r>
              <a:rPr lang="nl-NL" dirty="0"/>
              <a:t>Specificaties voor transparante regels en besluiten</a:t>
            </a:r>
          </a:p>
        </p:txBody>
      </p:sp>
      <p:sp>
        <p:nvSpPr>
          <p:cNvPr id="3" name="Tijdelijke aanduiding voor inhoud 2">
            <a:extLst>
              <a:ext uri="{FF2B5EF4-FFF2-40B4-BE49-F238E27FC236}">
                <a16:creationId xmlns:a16="http://schemas.microsoft.com/office/drawing/2014/main" id="{EFEE0D46-68D6-8C44-AF3D-6BD002B7B5CA}"/>
              </a:ext>
            </a:extLst>
          </p:cNvPr>
          <p:cNvSpPr>
            <a:spLocks noGrp="1"/>
          </p:cNvSpPr>
          <p:nvPr>
            <p:ph idx="1"/>
          </p:nvPr>
        </p:nvSpPr>
        <p:spPr>
          <a:xfrm>
            <a:off x="838200" y="1825625"/>
            <a:ext cx="10709956" cy="4351338"/>
          </a:xfrm>
        </p:spPr>
        <p:txBody>
          <a:bodyPr>
            <a:normAutofit/>
          </a:bodyPr>
          <a:lstStyle/>
          <a:p>
            <a:pPr marL="514350" indent="-514350">
              <a:buFont typeface="+mj-lt"/>
              <a:buAutoNum type="arabicPeriod"/>
            </a:pPr>
            <a:r>
              <a:rPr lang="nl-NL" dirty="0"/>
              <a:t>Een computer is een apparaat waarmee gegevens met rekenkundige of logische procedures (algoritmen) kunnen worden verwerkt.</a:t>
            </a:r>
          </a:p>
          <a:p>
            <a:pPr marL="514350" indent="-514350">
              <a:buFont typeface="+mj-lt"/>
              <a:buAutoNum type="arabicPeriod"/>
            </a:pPr>
            <a:r>
              <a:rPr lang="nl-NL" dirty="0"/>
              <a:t>Publieke dienstverleners voeren de wet uit</a:t>
            </a:r>
          </a:p>
          <a:p>
            <a:pPr marL="514350" indent="-514350">
              <a:buFont typeface="+mj-lt"/>
              <a:buAutoNum type="arabicPeriod"/>
            </a:pPr>
            <a:r>
              <a:rPr lang="nl-NL" dirty="0"/>
              <a:t>Om specificaties voor informatiesystemen te maken, moeten juridische bronnen worden omgezet in rekenkundige of logische procedures (begrijpelijk voor </a:t>
            </a:r>
            <a:r>
              <a:rPr lang="nl-NL" dirty="0" err="1"/>
              <a:t>IT’ers</a:t>
            </a:r>
            <a:r>
              <a:rPr lang="nl-NL" dirty="0"/>
              <a:t>)</a:t>
            </a:r>
          </a:p>
          <a:p>
            <a:pPr marL="514350" indent="-514350">
              <a:buFont typeface="+mj-lt"/>
              <a:buAutoNum type="arabicPeriod"/>
            </a:pPr>
            <a:r>
              <a:rPr lang="nl-NL" dirty="0"/>
              <a:t>Dienstverleners, beslissers, beleidsadviseurs en juristen moeten kunnen beoordelen of:</a:t>
            </a:r>
          </a:p>
          <a:p>
            <a:pPr lvl="1"/>
            <a:r>
              <a:rPr lang="nl-NL" dirty="0"/>
              <a:t>de specificaties van het systeem in overeenstemming zijn met de wet, en of</a:t>
            </a:r>
          </a:p>
          <a:p>
            <a:pPr lvl="1"/>
            <a:r>
              <a:rPr lang="nl-NL" dirty="0"/>
              <a:t>de opgeleverde oplossing voldoet aan de specificaties</a:t>
            </a:r>
          </a:p>
        </p:txBody>
      </p:sp>
    </p:spTree>
    <p:extLst>
      <p:ext uri="{BB962C8B-B14F-4D97-AF65-F5344CB8AC3E}">
        <p14:creationId xmlns:p14="http://schemas.microsoft.com/office/powerpoint/2010/main" val="2282119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ijdelijke aanduiding voor inhoud 32" descr="Schermafbeelding 2015-05-20 om 22.25.30.png">
            <a:extLst>
              <a:ext uri="{FF2B5EF4-FFF2-40B4-BE49-F238E27FC236}">
                <a16:creationId xmlns:a16="http://schemas.microsoft.com/office/drawing/2014/main" id="{B2825B06-1915-7E46-B027-0263076C2343}"/>
              </a:ext>
            </a:extLst>
          </p:cNvPr>
          <p:cNvPicPr>
            <a:picLocks noChangeAspect="1"/>
          </p:cNvPicPr>
          <p:nvPr/>
        </p:nvPicPr>
        <p:blipFill>
          <a:blip r:embed="rId3">
            <a:extLst>
              <a:ext uri="{28A0092B-C50C-407E-A947-70E740481C1C}">
                <a14:useLocalDpi xmlns:a14="http://schemas.microsoft.com/office/drawing/2010/main" val="0"/>
              </a:ext>
            </a:extLst>
          </a:blip>
          <a:srcRect t="1430" b="693"/>
          <a:stretch>
            <a:fillRect/>
          </a:stretch>
        </p:blipFill>
        <p:spPr>
          <a:xfrm>
            <a:off x="1529553" y="1048810"/>
            <a:ext cx="9144000" cy="5859463"/>
          </a:xfrm>
          <a:prstGeom prst="rect">
            <a:avLst/>
          </a:prstGeom>
        </p:spPr>
      </p:pic>
      <p:pic>
        <p:nvPicPr>
          <p:cNvPr id="5" name="Afbeelding 4" descr="Schermafbeelding 2015-05-20 om 22.25.46.png">
            <a:extLst>
              <a:ext uri="{FF2B5EF4-FFF2-40B4-BE49-F238E27FC236}">
                <a16:creationId xmlns:a16="http://schemas.microsoft.com/office/drawing/2014/main" id="{AFA67781-50F6-8A47-AF18-76AB28D2D50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37503" y="3860800"/>
            <a:ext cx="3384550"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Afbeelding 5" descr="Schermafbeelding 2015-05-20 om 22.26.00.png">
            <a:extLst>
              <a:ext uri="{FF2B5EF4-FFF2-40B4-BE49-F238E27FC236}">
                <a16:creationId xmlns:a16="http://schemas.microsoft.com/office/drawing/2014/main" id="{DED3654E-90B5-8F4E-8388-FFA8974BB063}"/>
              </a:ext>
            </a:extLst>
          </p:cNvPr>
          <p:cNvPicPr>
            <a:picLocks noChangeAspect="1"/>
          </p:cNvPicPr>
          <p:nvPr/>
        </p:nvPicPr>
        <p:blipFill>
          <a:blip r:embed="rId5">
            <a:extLst>
              <a:ext uri="{28A0092B-C50C-407E-A947-70E740481C1C}">
                <a14:useLocalDpi xmlns:a14="http://schemas.microsoft.com/office/drawing/2010/main" val="0"/>
              </a:ext>
            </a:extLst>
          </a:blip>
          <a:srcRect l="3128" r="-3128"/>
          <a:stretch>
            <a:fillRect/>
          </a:stretch>
        </p:blipFill>
        <p:spPr bwMode="auto">
          <a:xfrm>
            <a:off x="6461917" y="2492376"/>
            <a:ext cx="2300287" cy="102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Afbeelding 6" descr="Schermafbeelding 2015-05-20 om 22.39.39.png">
            <a:extLst>
              <a:ext uri="{FF2B5EF4-FFF2-40B4-BE49-F238E27FC236}">
                <a16:creationId xmlns:a16="http://schemas.microsoft.com/office/drawing/2014/main" id="{18C8E3E9-9D02-3C45-BF65-0C2DF5E343F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066878" y="3933826"/>
            <a:ext cx="2592388"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a:extLst>
              <a:ext uri="{FF2B5EF4-FFF2-40B4-BE49-F238E27FC236}">
                <a16:creationId xmlns:a16="http://schemas.microsoft.com/office/drawing/2014/main" id="{A1F96819-9C62-BD4F-81E5-F940B85872C7}"/>
              </a:ext>
            </a:extLst>
          </p:cNvPr>
          <p:cNvSpPr>
            <a:spLocks noGrp="1"/>
          </p:cNvSpPr>
          <p:nvPr>
            <p:ph type="title"/>
          </p:nvPr>
        </p:nvSpPr>
        <p:spPr>
          <a:xfrm>
            <a:off x="804333" y="91391"/>
            <a:ext cx="10620022" cy="1325563"/>
          </a:xfrm>
        </p:spPr>
        <p:txBody>
          <a:bodyPr>
            <a:normAutofit/>
          </a:bodyPr>
          <a:lstStyle/>
          <a:p>
            <a:r>
              <a:rPr lang="nl-NL" dirty="0"/>
              <a:t>Gedeelde interpretatie van juridische bronnen</a:t>
            </a:r>
          </a:p>
        </p:txBody>
      </p:sp>
    </p:spTree>
    <p:extLst>
      <p:ext uri="{BB962C8B-B14F-4D97-AF65-F5344CB8AC3E}">
        <p14:creationId xmlns:p14="http://schemas.microsoft.com/office/powerpoint/2010/main" val="3905824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1E957E-CC05-7A41-9465-5067C59B6B12}"/>
              </a:ext>
            </a:extLst>
          </p:cNvPr>
          <p:cNvSpPr>
            <a:spLocks noGrp="1"/>
          </p:cNvSpPr>
          <p:nvPr>
            <p:ph type="title"/>
          </p:nvPr>
        </p:nvSpPr>
        <p:spPr>
          <a:xfrm>
            <a:off x="838200" y="365125"/>
            <a:ext cx="10515600" cy="1325563"/>
          </a:xfrm>
        </p:spPr>
        <p:txBody>
          <a:bodyPr/>
          <a:lstStyle/>
          <a:p>
            <a:r>
              <a:rPr lang="nl-NL"/>
              <a:t>Wat is het probleem?</a:t>
            </a:r>
            <a:endParaRPr lang="nl-NL" dirty="0"/>
          </a:p>
        </p:txBody>
      </p:sp>
      <p:sp>
        <p:nvSpPr>
          <p:cNvPr id="3" name="Tijdelijke aanduiding voor inhoud 2">
            <a:extLst>
              <a:ext uri="{FF2B5EF4-FFF2-40B4-BE49-F238E27FC236}">
                <a16:creationId xmlns:a16="http://schemas.microsoft.com/office/drawing/2014/main" id="{F784DDA3-CAFB-3543-9D98-EF41CDF29F0A}"/>
              </a:ext>
            </a:extLst>
          </p:cNvPr>
          <p:cNvSpPr>
            <a:spLocks noGrp="1"/>
          </p:cNvSpPr>
          <p:nvPr>
            <p:ph idx="1"/>
          </p:nvPr>
        </p:nvSpPr>
        <p:spPr/>
        <p:txBody>
          <a:bodyPr>
            <a:normAutofit/>
          </a:bodyPr>
          <a:lstStyle/>
          <a:p>
            <a:pPr marL="514350" indent="-514350">
              <a:buFont typeface="+mj-lt"/>
              <a:buAutoNum type="arabicPeriod"/>
            </a:pPr>
            <a:endParaRPr lang="nl-NL" dirty="0"/>
          </a:p>
          <a:p>
            <a:pPr marL="514350" indent="-514350">
              <a:buFont typeface="+mj-lt"/>
              <a:buAutoNum type="arabicPeriod"/>
            </a:pPr>
            <a:r>
              <a:rPr lang="nl-NL" dirty="0"/>
              <a:t>Er is geen goede methode voor het maken van expliciete interpretaties van juridische bronnen.</a:t>
            </a:r>
          </a:p>
          <a:p>
            <a:pPr marL="514350" indent="-514350">
              <a:buFont typeface="+mj-lt"/>
              <a:buAutoNum type="arabicPeriod"/>
            </a:pPr>
            <a:endParaRPr lang="nl-NL" dirty="0"/>
          </a:p>
          <a:p>
            <a:pPr marL="514350" indent="-514350">
              <a:buFont typeface="+mj-lt"/>
              <a:buAutoNum type="arabicPeriod"/>
            </a:pPr>
            <a:r>
              <a:rPr lang="nl-NL" dirty="0"/>
              <a:t>Specificaties voor het maken of beheren van informatiesystemen zijn daarom (vrijwel) altijd onvolledig (ze bevatten impliciete eisen).</a:t>
            </a:r>
          </a:p>
          <a:p>
            <a:pPr marL="514350" indent="-514350">
              <a:buFont typeface="+mj-lt"/>
              <a:buAutoNum type="arabicPeriod"/>
            </a:pPr>
            <a:endParaRPr lang="nl-NL" dirty="0"/>
          </a:p>
          <a:p>
            <a:pPr marL="514350" indent="-514350">
              <a:buFont typeface="+mj-lt"/>
              <a:buAutoNum type="arabicPeriod"/>
            </a:pPr>
            <a:r>
              <a:rPr lang="nl-NL" dirty="0"/>
              <a:t>IT-</a:t>
            </a:r>
            <a:r>
              <a:rPr lang="nl-NL" dirty="0" err="1"/>
              <a:t>ers</a:t>
            </a:r>
            <a:r>
              <a:rPr lang="nl-NL" dirty="0"/>
              <a:t> nemen beslissingen over de betekenis van juridische bronnen, als deze niet expliciet zijn opgenomen in de specificaties.</a:t>
            </a:r>
          </a:p>
        </p:txBody>
      </p:sp>
    </p:spTree>
    <p:extLst>
      <p:ext uri="{BB962C8B-B14F-4D97-AF65-F5344CB8AC3E}">
        <p14:creationId xmlns:p14="http://schemas.microsoft.com/office/powerpoint/2010/main" val="497797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68007A3-02D1-6C4A-B784-004DDE48B1CC}"/>
              </a:ext>
            </a:extLst>
          </p:cNvPr>
          <p:cNvSpPr>
            <a:spLocks noGrp="1"/>
          </p:cNvSpPr>
          <p:nvPr>
            <p:ph type="ctrTitle"/>
          </p:nvPr>
        </p:nvSpPr>
        <p:spPr>
          <a:xfrm>
            <a:off x="1524000" y="2617470"/>
            <a:ext cx="9144000" cy="1645919"/>
          </a:xfrm>
        </p:spPr>
        <p:txBody>
          <a:bodyPr>
            <a:noAutofit/>
          </a:bodyPr>
          <a:lstStyle/>
          <a:p>
            <a:r>
              <a:rPr lang="nl-NL" b="1" dirty="0"/>
              <a:t>Een casus</a:t>
            </a:r>
            <a:br>
              <a:rPr lang="nl-NL" dirty="0"/>
            </a:br>
            <a:r>
              <a:rPr lang="nl-NL" dirty="0"/>
              <a:t>Ging de schaats van </a:t>
            </a:r>
            <a:br>
              <a:rPr lang="nl-NL" dirty="0"/>
            </a:br>
            <a:r>
              <a:rPr lang="nl-NL" dirty="0"/>
              <a:t>Kjeld Nuis over de lijn?</a:t>
            </a:r>
          </a:p>
        </p:txBody>
      </p:sp>
    </p:spTree>
    <p:extLst>
      <p:ext uri="{BB962C8B-B14F-4D97-AF65-F5344CB8AC3E}">
        <p14:creationId xmlns:p14="http://schemas.microsoft.com/office/powerpoint/2010/main" val="816188800"/>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680</TotalTime>
  <Words>2325</Words>
  <Application>Microsoft Macintosh PowerPoint</Application>
  <PresentationFormat>Breedbeeld</PresentationFormat>
  <Paragraphs>438</Paragraphs>
  <Slides>46</Slides>
  <Notes>24</Notes>
  <HiddenSlides>0</HiddenSlides>
  <MMClips>3</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46</vt:i4>
      </vt:variant>
    </vt:vector>
  </HeadingPairs>
  <TitlesOfParts>
    <vt:vector size="50" baseType="lpstr">
      <vt:lpstr>Arial</vt:lpstr>
      <vt:lpstr>Calibri</vt:lpstr>
      <vt:lpstr>Calibri Light</vt:lpstr>
      <vt:lpstr>Kantoorthema</vt:lpstr>
      <vt:lpstr>Het staat in de wet, maar wat staat er eigenlijk?</vt:lpstr>
      <vt:lpstr>Waar komt digitaal vertrouwen vandaan?</vt:lpstr>
      <vt:lpstr>Het Calculemus stappenplan</vt:lpstr>
      <vt:lpstr>Onderwerpen workshop</vt:lpstr>
      <vt:lpstr>Hoe bouw je regelgebaseerd vertrouwen in publieke dienstverlening? </vt:lpstr>
      <vt:lpstr>Specificaties voor transparante regels en besluiten</vt:lpstr>
      <vt:lpstr>Gedeelde interpretatie van juridische bronnen</vt:lpstr>
      <vt:lpstr>Wat is het probleem?</vt:lpstr>
      <vt:lpstr>Een casus Ging de schaats van  Kjeld Nuis over de lijn?</vt:lpstr>
      <vt:lpstr>De zaak Kjeld Nuis</vt:lpstr>
      <vt:lpstr>PowerPoint-presentatie</vt:lpstr>
      <vt:lpstr>Over de lijn, of niet?</vt:lpstr>
      <vt:lpstr>Wat zeggen de regels?</vt:lpstr>
      <vt:lpstr>Zijn er uitzonderingen?</vt:lpstr>
      <vt:lpstr>Wie is verantwoordelijk voor diskwalificatie?</vt:lpstr>
      <vt:lpstr>Diskwalificatie vanwege het doorsnijden van de lijn (samenvatting)</vt:lpstr>
      <vt:lpstr>Wat staat er eigenlijk in de spelregels?</vt:lpstr>
      <vt:lpstr>PowerPoint-presentatie</vt:lpstr>
      <vt:lpstr>De diskwalificatie</vt:lpstr>
      <vt:lpstr>PowerPoint-presentatie</vt:lpstr>
      <vt:lpstr>Zelfs de eenvoudigste regel kan tot meningsverschillen leiden!</vt:lpstr>
      <vt:lpstr>De Calculemus methode (stap 1)</vt:lpstr>
      <vt:lpstr>De Calculemus methode (stap 2)</vt:lpstr>
      <vt:lpstr>De Calculemus methode (stap 3)</vt:lpstr>
      <vt:lpstr>De Calculemus methode (stap 4)</vt:lpstr>
      <vt:lpstr>De Calculemus methode (stap 6)</vt:lpstr>
      <vt:lpstr>Een model voor expliciete interpretatie  van juridische bronnen: FLINT frames</vt:lpstr>
      <vt:lpstr>Act Frames</vt:lpstr>
      <vt:lpstr>PowerPoint-presentatie</vt:lpstr>
      <vt:lpstr>PowerPoint-presentatie</vt:lpstr>
      <vt:lpstr>Over de relatie tussen bronnen, interpretatie van bronnen, en de toepassing van normen</vt:lpstr>
      <vt:lpstr>PowerPoint-presentatie</vt:lpstr>
      <vt:lpstr>PowerPoint-presentatie</vt:lpstr>
      <vt:lpstr>PowerPoint-presentatie</vt:lpstr>
      <vt:lpstr>Werkt dit ook voor de  Algemene wet bestuursrecht?</vt:lpstr>
      <vt:lpstr>Besluiten op een aanvraag in de Awb</vt:lpstr>
      <vt:lpstr>Wat is een aanvraag?</vt:lpstr>
      <vt:lpstr>Eisen aan een aanvraag</vt:lpstr>
      <vt:lpstr>Vergaren kennis en motivering</vt:lpstr>
      <vt:lpstr>Beschikking geven binnen termijn </vt:lpstr>
      <vt:lpstr>Act Frame</vt:lpstr>
      <vt:lpstr>Act Frame</vt:lpstr>
      <vt:lpstr>Act Frame</vt:lpstr>
      <vt:lpstr>Hoe neem je een besluit?  - Wanneer willig je een aanvraag in? - Wanneer wijs je af?</vt:lpstr>
      <vt:lpstr>Hoe zit het met maatwerk en uitzonderingen?</vt:lpstr>
      <vt:lpstr>Vragen?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Het staat in de wet, maar wat staat er eigenlijk?</dc:title>
  <dc:creator>Robert van Doesburg</dc:creator>
  <cp:lastModifiedBy>Robert van Doesburg</cp:lastModifiedBy>
  <cp:revision>15</cp:revision>
  <dcterms:created xsi:type="dcterms:W3CDTF">2019-10-08T14:44:18Z</dcterms:created>
  <dcterms:modified xsi:type="dcterms:W3CDTF">2019-10-15T13:30:04Z</dcterms:modified>
</cp:coreProperties>
</file>